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267" r:id="rId3"/>
    <p:sldId id="272" r:id="rId4"/>
    <p:sldId id="273" r:id="rId5"/>
    <p:sldId id="274" r:id="rId6"/>
    <p:sldId id="275" r:id="rId7"/>
    <p:sldId id="276" r:id="rId8"/>
    <p:sldId id="278" r:id="rId9"/>
    <p:sldId id="333" r:id="rId10"/>
    <p:sldId id="279" r:id="rId11"/>
    <p:sldId id="280" r:id="rId12"/>
    <p:sldId id="286" r:id="rId13"/>
    <p:sldId id="338" r:id="rId14"/>
    <p:sldId id="341" r:id="rId15"/>
    <p:sldId id="342" r:id="rId16"/>
    <p:sldId id="343" r:id="rId17"/>
    <p:sldId id="344" r:id="rId18"/>
    <p:sldId id="296" r:id="rId19"/>
    <p:sldId id="302" r:id="rId20"/>
    <p:sldId id="346" r:id="rId21"/>
    <p:sldId id="345" r:id="rId22"/>
    <p:sldId id="347" r:id="rId23"/>
    <p:sldId id="348" r:id="rId24"/>
    <p:sldId id="354" r:id="rId25"/>
    <p:sldId id="356" r:id="rId26"/>
    <p:sldId id="291" r:id="rId27"/>
    <p:sldId id="326" r:id="rId28"/>
    <p:sldId id="327" r:id="rId29"/>
    <p:sldId id="328" r:id="rId30"/>
    <p:sldId id="329" r:id="rId31"/>
    <p:sldId id="361" r:id="rId32"/>
    <p:sldId id="389" r:id="rId33"/>
    <p:sldId id="331" r:id="rId34"/>
    <p:sldId id="357" r:id="rId35"/>
    <p:sldId id="358" r:id="rId36"/>
    <p:sldId id="359" r:id="rId37"/>
    <p:sldId id="364" r:id="rId38"/>
    <p:sldId id="365" r:id="rId39"/>
    <p:sldId id="366" r:id="rId40"/>
    <p:sldId id="367" r:id="rId41"/>
    <p:sldId id="368" r:id="rId42"/>
    <p:sldId id="370" r:id="rId43"/>
    <p:sldId id="378" r:id="rId44"/>
    <p:sldId id="379" r:id="rId45"/>
    <p:sldId id="380" r:id="rId46"/>
    <p:sldId id="381" r:id="rId47"/>
    <p:sldId id="382" r:id="rId48"/>
    <p:sldId id="383" r:id="rId49"/>
    <p:sldId id="384" r:id="rId50"/>
    <p:sldId id="385" r:id="rId51"/>
    <p:sldId id="386" r:id="rId52"/>
    <p:sldId id="388" r:id="rId53"/>
    <p:sldId id="387" r:id="rId54"/>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2">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061"/>
    <a:srgbClr val="309FEC"/>
    <a:srgbClr val="66FF66"/>
    <a:srgbClr val="1368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2" autoAdjust="0"/>
    <p:restoredTop sz="69826" autoAdjust="0"/>
  </p:normalViewPr>
  <p:slideViewPr>
    <p:cSldViewPr>
      <p:cViewPr>
        <p:scale>
          <a:sx n="101" d="100"/>
          <a:sy n="101" d="100"/>
        </p:scale>
        <p:origin x="3496" y="400"/>
      </p:cViewPr>
      <p:guideLst>
        <p:guide orient="horz" pos="682"/>
        <p:guide pos="2880"/>
      </p:guideLst>
    </p:cSldViewPr>
  </p:slideViewPr>
  <p:outlineViewPr>
    <p:cViewPr>
      <p:scale>
        <a:sx n="33" d="100"/>
        <a:sy n="33" d="100"/>
      </p:scale>
      <p:origin x="0" y="-1880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9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957080-0C17-4057-922A-4ADC05E96CAD}" type="datetimeFigureOut">
              <a:rPr lang="de-DE" smtClean="0"/>
              <a:pPr/>
              <a:t>02.09.15</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174EC2-2971-46D6-8A7F-1D7D92E06975}" type="slidenum">
              <a:rPr lang="de-DE" smtClean="0"/>
              <a:pPr/>
              <a:t>‹#›</a:t>
            </a:fld>
            <a:endParaRPr lang="de-DE"/>
          </a:p>
        </p:txBody>
      </p:sp>
    </p:spTree>
    <p:extLst>
      <p:ext uri="{BB962C8B-B14F-4D97-AF65-F5344CB8AC3E}">
        <p14:creationId xmlns:p14="http://schemas.microsoft.com/office/powerpoint/2010/main" val="21346742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F6934A-3B36-4365-A90C-6C99D9A61D01}" type="datetimeFigureOut">
              <a:rPr lang="de-DE" smtClean="0"/>
              <a:pPr/>
              <a:t>02.09.15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829060-4E8A-4CAE-ACD7-33ACBD5E091B}" type="slidenum">
              <a:rPr lang="de-DE" smtClean="0"/>
              <a:pPr/>
              <a:t>‹#›</a:t>
            </a:fld>
            <a:endParaRPr lang="de-DE"/>
          </a:p>
        </p:txBody>
      </p:sp>
    </p:spTree>
    <p:extLst>
      <p:ext uri="{BB962C8B-B14F-4D97-AF65-F5344CB8AC3E}">
        <p14:creationId xmlns:p14="http://schemas.microsoft.com/office/powerpoint/2010/main" val="266228108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97226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problem</a:t>
            </a:r>
            <a:r>
              <a:rPr lang="en-US" baseline="0" dirty="0" smtClean="0"/>
              <a:t> we are dealing with is ‘regression estimation’ or ‘function approximation’ problem as we are interested in predicting the return value of the function that is assumed to generate the data (called regression function) given the inputs in order to support decision-making layers of the Ocelot. The regression methods proposed In the literature can be divided into two categories namely the parametric models and non-parametric models. Out of many regression algorithms investigated, 2 parametric and 2 non-parametric models were promising for fulfilling the requirements mentioned.</a:t>
            </a:r>
          </a:p>
          <a:p>
            <a:endParaRPr lang="en-US" dirty="0" smtClean="0"/>
          </a:p>
          <a:p>
            <a:r>
              <a:rPr lang="en-US" dirty="0" smtClean="0"/>
              <a:t>(Give heads up</a:t>
            </a:r>
            <a:r>
              <a:rPr lang="en-US" baseline="0" dirty="0" smtClean="0"/>
              <a:t> here)</a:t>
            </a:r>
            <a:endParaRPr lang="en-US" dirty="0"/>
          </a:p>
        </p:txBody>
      </p:sp>
    </p:spTree>
    <p:extLst>
      <p:ext uri="{BB962C8B-B14F-4D97-AF65-F5344CB8AC3E}">
        <p14:creationId xmlns:p14="http://schemas.microsoft.com/office/powerpoint/2010/main" val="1375179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Parametric models</a:t>
            </a:r>
            <a:r>
              <a:rPr lang="en-US" baseline="0" dirty="0" smtClean="0"/>
              <a:t> assume that the regression function that generates the data can be written in THIS form which is linear in parameters w. </a:t>
            </a:r>
          </a:p>
          <a:p>
            <a:endParaRPr lang="en-US" baseline="0" dirty="0" smtClean="0"/>
          </a:p>
          <a:p>
            <a:r>
              <a:rPr lang="en-US" baseline="0" dirty="0" smtClean="0"/>
              <a:t>Note that, being linear in parameters, doesn’t mean that the assumed data generation function can only be linear. By defining a set of base functions that maps inputs to a feature-space, one can write non-linear functions which are actually linear in their </a:t>
            </a:r>
            <a:r>
              <a:rPr lang="en-US" baseline="0" dirty="0" err="1" smtClean="0"/>
              <a:t>params</a:t>
            </a:r>
            <a:r>
              <a:rPr lang="en-US" baseline="0" dirty="0" smtClean="0"/>
              <a:t>.</a:t>
            </a:r>
          </a:p>
          <a:p>
            <a:endParaRPr lang="en-US" baseline="0" dirty="0" smtClean="0"/>
          </a:p>
          <a:p>
            <a:r>
              <a:rPr lang="en-US" baseline="0" dirty="0" smtClean="0"/>
              <a:t>The prediction mechanism of the parametric models is estimating the parameters of the data generation function from the past data points and and once the parameters are inferred, reproduce the data generation scenario to predict the target values given the inputs.</a:t>
            </a:r>
            <a:endParaRPr lang="en-US" dirty="0" smtClean="0"/>
          </a:p>
        </p:txBody>
      </p:sp>
    </p:spTree>
    <p:extLst>
      <p:ext uri="{BB962C8B-B14F-4D97-AF65-F5344CB8AC3E}">
        <p14:creationId xmlns:p14="http://schemas.microsoft.com/office/powerpoint/2010/main" val="918483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 simplest</a:t>
            </a:r>
            <a:r>
              <a:rPr lang="en-US" baseline="0" dirty="0" smtClean="0"/>
              <a:t> parametric algorithm is the MLE method. It defines a function of w that measures the distance between the observed targets and the fitted curve. The parameters that minimizes this distance is the MLE-method.</a:t>
            </a:r>
          </a:p>
          <a:p>
            <a:endParaRPr lang="en-US" baseline="0" dirty="0" smtClean="0"/>
          </a:p>
          <a:p>
            <a:r>
              <a:rPr lang="en-US" baseline="0" dirty="0" smtClean="0"/>
              <a:t>However, the trouble that can occur with MLE method is that, as it tries to fit the data as good as it could given the observations, it can fit the measurement error that is present in the data. In order to avoid this, regularization term is introduced in the parameter estimation formula. Thanks to this term, parameter estimation becomes less sensitive to the fluctuations in the measurements and simpler models are favored over the complex ones.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second term in the sum is called the regularization term and </a:t>
            </a:r>
            <a:r>
              <a:rPr lang="en-US" baseline="0" dirty="0" err="1" smtClean="0"/>
              <a:t>sigma_y</a:t>
            </a:r>
            <a:r>
              <a:rPr lang="en-US" baseline="0" dirty="0" smtClean="0"/>
              <a:t> is the </a:t>
            </a:r>
            <a:r>
              <a:rPr lang="en-US" baseline="0" dirty="0" err="1" smtClean="0"/>
              <a:t>stdev</a:t>
            </a:r>
            <a:r>
              <a:rPr lang="en-US" baseline="0" dirty="0" smtClean="0"/>
              <a:t> of the measurement noise which is modeled as a </a:t>
            </a:r>
            <a:r>
              <a:rPr lang="en-US" baseline="0" dirty="0" err="1" smtClean="0"/>
              <a:t>mult</a:t>
            </a:r>
            <a:r>
              <a:rPr lang="en-US" baseline="0" dirty="0" smtClean="0"/>
              <a:t>. Gaussian and the capital sigma squared is the variance-covariance matrix of the data points. These both are </a:t>
            </a:r>
            <a:r>
              <a:rPr lang="en-US" baseline="0" dirty="0" err="1" smtClean="0"/>
              <a:t>hyperparameters</a:t>
            </a:r>
            <a:r>
              <a:rPr lang="en-US" baseline="0" dirty="0" smtClean="0"/>
              <a:t> and need to be tuned.</a:t>
            </a:r>
            <a:endParaRPr lang="en-US" dirty="0" smtClean="0"/>
          </a:p>
          <a:p>
            <a:endParaRPr lang="en-US" baseline="0" dirty="0" smtClean="0"/>
          </a:p>
        </p:txBody>
      </p:sp>
    </p:spTree>
    <p:extLst>
      <p:ext uri="{BB962C8B-B14F-4D97-AF65-F5344CB8AC3E}">
        <p14:creationId xmlns:p14="http://schemas.microsoft.com/office/powerpoint/2010/main" val="139166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a:t>
            </a:r>
            <a:r>
              <a:rPr lang="en-US" baseline="0" dirty="0" smtClean="0"/>
              <a:t> give a quick overview of the non-parametric learning models that we considered. Non-parametric algorithms do not assume anything about the data generation function. Therefore, the trouble that the parametric models can have when their assumption about the data generation function is not valid is avoided altogether. In the absence of the parameters, their prediction mechanism is totally different than that of parametric models. Generally speaking, for a given data point whose not-yet-observed target to be predicted, the prediction is delivered as the weighted sum of the the observed targets of the accumulated data points. </a:t>
            </a:r>
            <a:endParaRPr lang="en-US" dirty="0"/>
          </a:p>
        </p:txBody>
      </p:sp>
    </p:spTree>
    <p:extLst>
      <p:ext uri="{BB962C8B-B14F-4D97-AF65-F5344CB8AC3E}">
        <p14:creationId xmlns:p14="http://schemas.microsoft.com/office/powerpoint/2010/main" val="170212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GPs</a:t>
            </a:r>
            <a:r>
              <a:rPr lang="en-US" baseline="0" dirty="0" smtClean="0"/>
              <a:t> are very powerful tools for modelling. When employed for regression, all the observed and unobserved targets are considered to be a single point sampled from multivariate Gaussian distribution. Moreover, from the infinitely many functions that are allowed by the prior defined over the function space, only the ones that can map the data points to the observed targets are considered for the prediction. For a new data point, the point prediction made is the aggregation of the return values of the considered functions for a given data point. As for the prediction bounds need to be estimated, since all the targets are multivariate Gaussian distributed with known mean vector and covariance matrix, the predicted and not-yet observed target can be </a:t>
            </a:r>
            <a:r>
              <a:rPr lang="en-US" baseline="0" dirty="0" err="1" smtClean="0"/>
              <a:t>seperated</a:t>
            </a:r>
            <a:r>
              <a:rPr lang="en-US" baseline="0" dirty="0" smtClean="0"/>
              <a:t> from that </a:t>
            </a:r>
            <a:r>
              <a:rPr lang="en-US" baseline="0" dirty="0" err="1" smtClean="0"/>
              <a:t>mult</a:t>
            </a:r>
            <a:r>
              <a:rPr lang="en-US" baseline="0" dirty="0" smtClean="0"/>
              <a:t>. Gaussian using the conditioning property of the Gaussians. This way, the predicted target can be written as a normal distributed random variable with a mean and variance where the mean is the point prediction. The variance then can be used to estimate the prediction bounds.</a:t>
            </a:r>
            <a:endParaRPr lang="en-US" dirty="0"/>
          </a:p>
        </p:txBody>
      </p:sp>
    </p:spTree>
    <p:extLst>
      <p:ext uri="{BB962C8B-B14F-4D97-AF65-F5344CB8AC3E}">
        <p14:creationId xmlns:p14="http://schemas.microsoft.com/office/powerpoint/2010/main" val="109993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a:t>
            </a:r>
            <a:r>
              <a:rPr lang="en-US" baseline="0" dirty="0" smtClean="0"/>
              <a:t> non-parametric regression algorithm used is Kernel regression. Kernel regression is based on the kernel density estimation. The derivation of kernel density estimation is similar to that of histogram building in multiple dimensions but instead of counting the occurrences of data points in the bins that are defined for each unit grid in the input space, each data point itself defines a bin and its containment by the bins of the other data points gives an estimate of the density of the point which the said data point sits at. </a:t>
            </a:r>
          </a:p>
          <a:p>
            <a:endParaRPr lang="en-US" baseline="0" dirty="0" smtClean="0"/>
          </a:p>
          <a:p>
            <a:r>
              <a:rPr lang="en-US" baseline="0" dirty="0" smtClean="0"/>
              <a:t>As for the kernel regression, as previously said, the predicted target can be written as the weighted sum of the observed targets and the weights here correspond to the amount of the contribution of the stored data points to the density estimate of a new data point. This approach can be seen as a generalization of the </a:t>
            </a:r>
            <a:r>
              <a:rPr lang="en-US" baseline="0" dirty="0" err="1" smtClean="0"/>
              <a:t>knn</a:t>
            </a:r>
            <a:r>
              <a:rPr lang="en-US" baseline="0" dirty="0" smtClean="0"/>
              <a:t>.</a:t>
            </a:r>
          </a:p>
          <a:p>
            <a:endParaRPr lang="en-US" dirty="0" smtClean="0"/>
          </a:p>
          <a:p>
            <a:endParaRPr lang="en-US" dirty="0"/>
          </a:p>
        </p:txBody>
      </p:sp>
    </p:spTree>
    <p:extLst>
      <p:ext uri="{BB962C8B-B14F-4D97-AF65-F5344CB8AC3E}">
        <p14:creationId xmlns:p14="http://schemas.microsoft.com/office/powerpoint/2010/main" val="200809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These algorithms overviewed </a:t>
            </a:r>
            <a:r>
              <a:rPr lang="en-US" baseline="0" dirty="0" smtClean="0"/>
              <a:t>are commonly used for </a:t>
            </a:r>
            <a:r>
              <a:rPr lang="en-US" sz="1200" kern="1200" dirty="0" smtClean="0">
                <a:solidFill>
                  <a:schemeClr val="tx1"/>
                </a:solidFill>
                <a:latin typeface="+mn-lt"/>
                <a:ea typeface="+mn-ea"/>
                <a:cs typeface="+mn-cs"/>
              </a:rPr>
              <a:t>the regression problems in batch setting and produce good results.</a:t>
            </a:r>
            <a:r>
              <a:rPr lang="en-US" sz="1200" kern="1200" baseline="0" dirty="0" smtClean="0">
                <a:solidFill>
                  <a:schemeClr val="tx1"/>
                </a:solidFill>
                <a:latin typeface="+mn-lt"/>
                <a:ea typeface="+mn-ea"/>
                <a:cs typeface="+mn-cs"/>
              </a:rPr>
              <a:t> However, </a:t>
            </a:r>
            <a:r>
              <a:rPr lang="en-US" sz="1200" kern="1200" dirty="0" smtClean="0">
                <a:solidFill>
                  <a:schemeClr val="tx1"/>
                </a:solidFill>
                <a:latin typeface="+mn-lt"/>
                <a:ea typeface="+mn-ea"/>
                <a:cs typeface="+mn-cs"/>
              </a:rPr>
              <a:t>their prediction mechanism needs to be reimagined to be employed in an online learning scenario. This is the main contribution of</a:t>
            </a:r>
            <a:r>
              <a:rPr lang="en-US" sz="1200" kern="1200" baseline="0" dirty="0" smtClean="0">
                <a:solidFill>
                  <a:schemeClr val="tx1"/>
                </a:solidFill>
                <a:latin typeface="+mn-lt"/>
                <a:ea typeface="+mn-ea"/>
                <a:cs typeface="+mn-cs"/>
              </a:rPr>
              <a:t> the </a:t>
            </a:r>
            <a:r>
              <a:rPr lang="en-US" sz="1200" kern="1200" dirty="0" smtClean="0">
                <a:solidFill>
                  <a:schemeClr val="tx1"/>
                </a:solidFill>
                <a:latin typeface="+mn-lt"/>
                <a:ea typeface="+mn-ea"/>
                <a:cs typeface="+mn-cs"/>
              </a:rPr>
              <a:t>thesis</a:t>
            </a:r>
            <a:r>
              <a:rPr lang="en-US" sz="1200" kern="1200" baseline="0" dirty="0" smtClean="0">
                <a:solidFill>
                  <a:schemeClr val="tx1"/>
                </a:solidFill>
                <a:latin typeface="+mn-lt"/>
                <a:ea typeface="+mn-ea"/>
                <a:cs typeface="+mn-cs"/>
              </a:rPr>
              <a: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main challenge of designing regression algorithms that can handle potentially drifting stream data is incorporating new data points into the predictive model without retraining the predictive model from scratch. The main reason for avoiding the retraining is obviously the efficiency. As previously mentioned in the required properties of the learning algorithm, the predictions needs to be fast and accurate. This implies the predictive model should be updated quickly with new measurements.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incorporating new data points, </a:t>
            </a:r>
            <a:r>
              <a:rPr lang="en-US" sz="1200" kern="1200" baseline="0" dirty="0" smtClean="0">
                <a:solidFill>
                  <a:schemeClr val="tx1"/>
                </a:solidFill>
                <a:latin typeface="+mn-lt"/>
                <a:ea typeface="+mn-ea"/>
                <a:cs typeface="+mn-cs"/>
              </a:rPr>
              <a:t>another equally challenging and crucial challenge </a:t>
            </a:r>
            <a:r>
              <a:rPr lang="en-US" sz="1200" kern="1200" baseline="0" dirty="0" smtClean="0">
                <a:solidFill>
                  <a:schemeClr val="tx1"/>
                </a:solidFill>
                <a:latin typeface="+mn-lt"/>
                <a:ea typeface="+mn-ea"/>
                <a:cs typeface="+mn-cs"/>
              </a:rPr>
              <a:t>was to eliminate the effect of the data points that might have become obsolete from the predictive model</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two operations are called ‘update’ and ‘</a:t>
            </a:r>
            <a:r>
              <a:rPr lang="en-US" sz="1200" kern="1200" baseline="0" dirty="0" err="1" smtClean="0">
                <a:solidFill>
                  <a:schemeClr val="tx1"/>
                </a:solidFill>
                <a:latin typeface="+mn-lt"/>
                <a:ea typeface="+mn-ea"/>
                <a:cs typeface="+mn-cs"/>
              </a:rPr>
              <a:t>downdate</a:t>
            </a:r>
            <a:r>
              <a:rPr lang="en-US" sz="1200" kern="1200" baseline="0" dirty="0" smtClean="0">
                <a:solidFill>
                  <a:schemeClr val="tx1"/>
                </a:solidFill>
                <a:latin typeface="+mn-lt"/>
                <a:ea typeface="+mn-ea"/>
                <a:cs typeface="+mn-cs"/>
              </a:rPr>
              <a:t>’ respectively but they are implemented in the same routine called ‘update’ In addition to the ‘update’ routine, the ‘predict’ routine that delivers the point predictions and prediction bounds estimations for a given data point and ‘tune’ routine that calibrates the online learner according to the data observed until the point of tuning is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However, I will not go into the implementation details of these routines as they involve derivations of recursive formulations which can be found in the thesis. Instead I will present high-level design ideas that we used for the implementation</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used two different designs for the implementation of online learners based on the regression algorithms discussed.</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1075539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of this two is the sliding-windowed</a:t>
            </a:r>
            <a:r>
              <a:rPr lang="en-US" sz="1200" kern="1200" baseline="0" dirty="0" smtClean="0">
                <a:solidFill>
                  <a:schemeClr val="tx1"/>
                </a:solidFill>
                <a:effectLst/>
                <a:latin typeface="+mn-lt"/>
                <a:ea typeface="+mn-ea"/>
                <a:cs typeface="+mn-cs"/>
              </a:rPr>
              <a:t> design. </a:t>
            </a:r>
            <a:r>
              <a:rPr lang="en-US" sz="1200" kern="1200" dirty="0" smtClean="0">
                <a:solidFill>
                  <a:schemeClr val="tx1"/>
                </a:solidFill>
                <a:effectLst/>
                <a:latin typeface="+mn-lt"/>
                <a:ea typeface="+mn-ea"/>
                <a:cs typeface="+mn-cs"/>
              </a:rPr>
              <a:t>This design can be used for learning algorithms that depend on the past data for either making point predictions or estimating the prediction bounds. The main idea is to store most recent k data points in most-recent to least-recent order in a structure called sliding window. Moreover, with every new data point arrive from the stream, the least recent data point from the tail of the window is dropped and the window items are slid by one position to the tail making space for the most recent data point in the head position of the stream. The data available to the learning algorithm for delivering predictions with prediction bounds is the data stored in the sliding-window. As sliding window stores the most recent data points, the adaptation to emerging concepts is automatic. Furthermore, as the sliding-window size is fixed throughout the lifetime of the online learner, the space it occupies can always be bounded by a constant which is a desirable property in online learning scenario.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realize the mentioned sliding operation (costly if implemented in a naive way) with the new data points arriving, a ring buffer is employed making it possible to slide the window by only modifying two pointers that point to beginning end the end of the buffer.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7029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behavior of the sliding windowed online learners depend on their state. In order to illustrate the </a:t>
            </a:r>
            <a:r>
              <a:rPr lang="en-US" sz="1200" kern="1200" dirty="0" smtClean="0">
                <a:solidFill>
                  <a:schemeClr val="tx1"/>
                </a:solidFill>
                <a:effectLst/>
                <a:latin typeface="+mn-lt"/>
                <a:ea typeface="+mn-ea"/>
                <a:cs typeface="+mn-cs"/>
              </a:rPr>
              <a:t>states, state transition invoking operations and the order by which the update,</a:t>
            </a:r>
            <a:r>
              <a:rPr lang="en-US" sz="1200" kern="1200" baseline="0" dirty="0" smtClean="0">
                <a:solidFill>
                  <a:schemeClr val="tx1"/>
                </a:solidFill>
                <a:effectLst/>
                <a:latin typeface="+mn-lt"/>
                <a:ea typeface="+mn-ea"/>
                <a:cs typeface="+mn-cs"/>
              </a:rPr>
              <a:t> predict and tune </a:t>
            </a:r>
            <a:r>
              <a:rPr lang="en-US" sz="1200" kern="1200" dirty="0" smtClean="0">
                <a:solidFill>
                  <a:schemeClr val="tx1"/>
                </a:solidFill>
                <a:effectLst/>
                <a:latin typeface="+mn-lt"/>
                <a:ea typeface="+mn-ea"/>
                <a:cs typeface="+mn-cs"/>
              </a:rPr>
              <a:t>operations follow each other</a:t>
            </a:r>
            <a:r>
              <a:rPr lang="en-U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(Explain the diagram.)</a:t>
            </a:r>
            <a:endParaRPr lang="en-US" dirty="0"/>
          </a:p>
        </p:txBody>
      </p:sp>
    </p:spTree>
    <p:extLst>
      <p:ext uri="{BB962C8B-B14F-4D97-AF65-F5344CB8AC3E}">
        <p14:creationId xmlns:p14="http://schemas.microsoft.com/office/powerpoint/2010/main" val="78851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alternative</a:t>
            </a:r>
            <a:r>
              <a:rPr lang="en-US" baseline="0" dirty="0" smtClean="0"/>
              <a:t> to the sliding-windowed implementation is the forgetting-based implementation. Forgetting based implementation is </a:t>
            </a:r>
            <a:r>
              <a:rPr lang="en-US" baseline="0" dirty="0" err="1" smtClean="0"/>
              <a:t>memoryless</a:t>
            </a:r>
            <a:r>
              <a:rPr lang="en-US" baseline="0" dirty="0" smtClean="0"/>
              <a:t> and do not store any of the past data points or observed targets. </a:t>
            </a:r>
            <a:r>
              <a:rPr lang="en-US" sz="1200" kern="1200" dirty="0" smtClean="0">
                <a:solidFill>
                  <a:schemeClr val="tx1"/>
                </a:solidFill>
                <a:effectLst/>
                <a:latin typeface="+mn-lt"/>
                <a:ea typeface="+mn-ea"/>
                <a:cs typeface="+mn-cs"/>
              </a:rPr>
              <a:t>The main idea is to discount the effect of the less recent data points on the predictive</a:t>
            </a:r>
            <a:r>
              <a:rPr lang="en-US" sz="1200" kern="1200" baseline="0" dirty="0" smtClean="0">
                <a:solidFill>
                  <a:schemeClr val="tx1"/>
                </a:solidFill>
                <a:effectLst/>
                <a:latin typeface="+mn-lt"/>
                <a:ea typeface="+mn-ea"/>
                <a:cs typeface="+mn-cs"/>
              </a:rPr>
              <a:t> model</a:t>
            </a:r>
            <a:r>
              <a:rPr lang="en-US" sz="1200" kern="1200" dirty="0" smtClean="0">
                <a:solidFill>
                  <a:schemeClr val="tx1"/>
                </a:solidFill>
                <a:effectLst/>
                <a:latin typeface="+mn-lt"/>
                <a:ea typeface="+mn-ea"/>
                <a:cs typeface="+mn-cs"/>
              </a:rPr>
              <a:t> by means of a forgetting-factor parameter, denoted as α. This way</a:t>
            </a:r>
            <a:r>
              <a:rPr lang="en-US" sz="1200" kern="1200" baseline="0" dirty="0" smtClean="0">
                <a:solidFill>
                  <a:schemeClr val="tx1"/>
                </a:solidFill>
                <a:effectLst/>
                <a:latin typeface="+mn-lt"/>
                <a:ea typeface="+mn-ea"/>
                <a:cs typeface="+mn-cs"/>
              </a:rPr>
              <a:t> the effect of potentially obsolete data points fade quickly.</a:t>
            </a:r>
            <a:endParaRPr lang="en-US" dirty="0"/>
          </a:p>
        </p:txBody>
      </p:sp>
    </p:spTree>
    <p:extLst>
      <p:ext uri="{BB962C8B-B14F-4D97-AF65-F5344CB8AC3E}">
        <p14:creationId xmlns:p14="http://schemas.microsoft.com/office/powerpoint/2010/main" val="185674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Justify why online</a:t>
            </a:r>
            <a:r>
              <a:rPr lang="en-US" baseline="0" dirty="0" smtClean="0"/>
              <a:t> machine learning is needed for op. runtime prediction? In order to answer this question, </a:t>
            </a:r>
            <a:r>
              <a:rPr lang="en-US" baseline="0" dirty="0" err="1" smtClean="0"/>
              <a:t>gotta</a:t>
            </a:r>
            <a:r>
              <a:rPr lang="en-US" baseline="0" dirty="0" smtClean="0"/>
              <a:t> tell about the internals of Ocelot.</a:t>
            </a:r>
          </a:p>
          <a:p>
            <a:endParaRPr lang="en-US" baseline="0" dirty="0" smtClean="0"/>
          </a:p>
          <a:p>
            <a:r>
              <a:rPr lang="en-US" baseline="0" dirty="0" smtClean="0"/>
              <a:t>As Ocelot has a hardware-oblivious design, it does not ship with the hardware-dependent optimizations. Instead it tries adapts to the platform it is running on at the runtime.</a:t>
            </a:r>
          </a:p>
          <a:p>
            <a:endParaRPr lang="en-US" baseline="0" dirty="0" smtClean="0"/>
          </a:p>
          <a:p>
            <a:r>
              <a:rPr lang="en-US" baseline="0" dirty="0" smtClean="0"/>
              <a:t>For every operator call, it has to choose an algorithm among the ones available for evaluating the operator and the device to run the algorithm code on. For example, </a:t>
            </a:r>
            <a:endParaRPr lang="en-US" dirty="0"/>
          </a:p>
        </p:txBody>
      </p:sp>
    </p:spTree>
    <p:extLst>
      <p:ext uri="{BB962C8B-B14F-4D97-AF65-F5344CB8AC3E}">
        <p14:creationId xmlns:p14="http://schemas.microsoft.com/office/powerpoint/2010/main" val="105575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 is the state transition diagram for the forgetting-based learners. As it is not possible to tune the learner when a </a:t>
            </a:r>
            <a:r>
              <a:rPr lang="en-US" baseline="0" dirty="0" err="1" smtClean="0"/>
              <a:t>memoryless</a:t>
            </a:r>
            <a:r>
              <a:rPr lang="en-US" baseline="0" dirty="0" smtClean="0"/>
              <a:t> is opted in, the ‘tune’ </a:t>
            </a:r>
            <a:r>
              <a:rPr lang="en-US" baseline="0" dirty="0" err="1" smtClean="0"/>
              <a:t>opearation</a:t>
            </a:r>
            <a:r>
              <a:rPr lang="en-US" baseline="0" dirty="0" smtClean="0"/>
              <a:t> is naturally not implemented for the forgetting-based learners. Thus, the state transition diagram is pretty simple. (Explain the diagram quickly)</a:t>
            </a:r>
            <a:endParaRPr lang="en-US" dirty="0"/>
          </a:p>
        </p:txBody>
      </p:sp>
    </p:spTree>
    <p:extLst>
      <p:ext uri="{BB962C8B-B14F-4D97-AF65-F5344CB8AC3E}">
        <p14:creationId xmlns:p14="http://schemas.microsoft.com/office/powerpoint/2010/main" val="84475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concrete implementation of an online learning either following the sliding-windowed design or the forgetting-based one, update, predict and tune routines need to be implemented. I will only discuss the implementation of these routines that do not involve much formulation due to the time constraints. However, you can always refer to the thesis itself.</a:t>
            </a:r>
          </a:p>
          <a:p>
            <a:endParaRPr lang="en-US" baseline="0" dirty="0" smtClean="0"/>
          </a:p>
          <a:p>
            <a:r>
              <a:rPr lang="en-US" baseline="0" dirty="0" smtClean="0"/>
              <a:t>I will now briefly discuss the predict routines implemented for MAP and MLE. Making point predictions, using the parameters maintained by the online learner, is just a matter of calculating the product of parameters and the data point to obtain the point prediction.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for the prediction bound estimations, MLE method provides a way for estimating asymptotical prediction intervals but its calculation depends on the squared sum of the error that the online learner ‘would’ make for the past data points. Let’s call this ‘instantaneous error’. Therefore, although the MLE method, for inferring the parameters used for making point predictions, use only a d-by-d matrix and do not require storing of the historic data, for computing the instantaneous error, it has to store some of the past data points. Due to this, in order to use the asymptotic prediction intervals as the prediction bounds, MLE method should be implemented following the sliding-windowed design.</a:t>
            </a:r>
          </a:p>
        </p:txBody>
      </p:sp>
    </p:spTree>
    <p:extLst>
      <p:ext uri="{BB962C8B-B14F-4D97-AF65-F5344CB8AC3E}">
        <p14:creationId xmlns:p14="http://schemas.microsoft.com/office/powerpoint/2010/main" val="1115373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employ MLE method without having to store the historic data or to employ MAP method which doesn’t have support for the asymptotical prediction interval unlike MLE, we came up with an alternative prediction bounds estimation method.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idea is maintaining three versions of the online learner one of which is called the base learner and the other two are the upper bound learner and</a:t>
            </a:r>
            <a:r>
              <a:rPr lang="en-US" sz="1200" kern="1200" baseline="0" dirty="0" smtClean="0">
                <a:solidFill>
                  <a:schemeClr val="tx1"/>
                </a:solidFill>
                <a:effectLst/>
                <a:latin typeface="+mn-lt"/>
                <a:ea typeface="+mn-ea"/>
                <a:cs typeface="+mn-cs"/>
              </a:rPr>
              <a:t> the</a:t>
            </a:r>
            <a:r>
              <a:rPr lang="en-US" sz="1200" kern="1200" dirty="0" smtClean="0">
                <a:solidFill>
                  <a:schemeClr val="tx1"/>
                </a:solidFill>
                <a:effectLst/>
                <a:latin typeface="+mn-lt"/>
                <a:ea typeface="+mn-ea"/>
                <a:cs typeface="+mn-cs"/>
              </a:rPr>
              <a:t> lower bound learner. The learner system consists of these three learners is called 3-learner ensemble. The point predictions made by the base learner is returned as the point prediction for a data point for which the target prediction is requested. As</a:t>
            </a:r>
            <a:r>
              <a:rPr lang="en-US" sz="1200" kern="1200" baseline="0" dirty="0" smtClean="0">
                <a:solidFill>
                  <a:schemeClr val="tx1"/>
                </a:solidFill>
                <a:effectLst/>
                <a:latin typeface="+mn-lt"/>
                <a:ea typeface="+mn-ea"/>
                <a:cs typeface="+mn-cs"/>
              </a:rPr>
              <a:t> for the bounds, the bound learners provide the the upper and the lower bound of the predictions. </a:t>
            </a:r>
            <a:r>
              <a:rPr lang="en-US" sz="1200" kern="1200" dirty="0" smtClean="0">
                <a:solidFill>
                  <a:schemeClr val="tx1"/>
                </a:solidFill>
                <a:effectLst/>
                <a:latin typeface="+mn-lt"/>
                <a:ea typeface="+mn-ea"/>
                <a:cs typeface="+mn-cs"/>
              </a:rPr>
              <a:t>In order to make this prediction scenario possible, these three learners should be updated with different set of data points after a predefined burn-in time. After the</a:t>
            </a:r>
            <a:r>
              <a:rPr lang="en-US" sz="1200" kern="1200" baseline="0" dirty="0" smtClean="0">
                <a:solidFill>
                  <a:schemeClr val="tx1"/>
                </a:solidFill>
                <a:effectLst/>
                <a:latin typeface="+mn-lt"/>
                <a:ea typeface="+mn-ea"/>
                <a:cs typeface="+mn-cs"/>
              </a:rPr>
              <a:t> burn-in</a:t>
            </a:r>
            <a:r>
              <a:rPr lang="en-US" sz="1200" kern="1200" dirty="0" smtClean="0">
                <a:solidFill>
                  <a:schemeClr val="tx1"/>
                </a:solidFill>
                <a:effectLst/>
                <a:latin typeface="+mn-lt"/>
                <a:ea typeface="+mn-ea"/>
                <a:cs typeface="+mn-cs"/>
              </a:rPr>
              <a:t>, the upper bound learner is updated with the data points with observed targets that are higher than the the lower bound prediction made made by the 3-learner ensemble. Similarly, the lower bound learner is updated with the data points with observed targets that are lower than the the upper bound prediction made by the 3-learner ensemble. </a:t>
            </a:r>
          </a:p>
          <a:p>
            <a:endParaRPr lang="en-US" baseline="0" dirty="0" smtClean="0"/>
          </a:p>
        </p:txBody>
      </p:sp>
    </p:spTree>
    <p:extLst>
      <p:ext uri="{BB962C8B-B14F-4D97-AF65-F5344CB8AC3E}">
        <p14:creationId xmlns:p14="http://schemas.microsoft.com/office/powerpoint/2010/main" val="180489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a:t>
            </a:r>
            <a:r>
              <a:rPr lang="en-US" baseline="0" dirty="0" smtClean="0"/>
              <a:t> </a:t>
            </a:r>
            <a:r>
              <a:rPr lang="en-US" dirty="0" smtClean="0"/>
              <a:t>talk about the tuning</a:t>
            </a:r>
            <a:r>
              <a:rPr lang="en-US" baseline="0" dirty="0" smtClean="0"/>
              <a:t> routines implemented for non-parametric learners.</a:t>
            </a:r>
            <a:endParaRPr lang="en-US" dirty="0" smtClean="0"/>
          </a:p>
          <a:p>
            <a:endParaRPr lang="en-US" dirty="0" smtClean="0"/>
          </a:p>
          <a:p>
            <a:r>
              <a:rPr lang="en-US" dirty="0" smtClean="0"/>
              <a:t>GP Regression implementation</a:t>
            </a:r>
            <a:r>
              <a:rPr lang="en-US" baseline="0" dirty="0" smtClean="0"/>
              <a:t> employs a kernel function that defines the prior over the function space I’ve mentioned. This kernel function has some parameters need to be picked for a concrete implementation. These are considered to be the </a:t>
            </a:r>
            <a:r>
              <a:rPr lang="en-US" baseline="0" dirty="0" err="1" smtClean="0"/>
              <a:t>hyperparameters</a:t>
            </a:r>
            <a:r>
              <a:rPr lang="en-US" baseline="0" dirty="0" smtClean="0"/>
              <a:t> of the learning algorithm. The most interesting </a:t>
            </a:r>
            <a:r>
              <a:rPr lang="en-US" baseline="0" dirty="0" err="1" smtClean="0"/>
              <a:t>hyperparameter</a:t>
            </a:r>
            <a:r>
              <a:rPr lang="en-US" baseline="0" dirty="0" smtClean="0"/>
              <a:t> is the characteristic </a:t>
            </a:r>
            <a:r>
              <a:rPr lang="en-US" baseline="0" dirty="0" err="1" smtClean="0"/>
              <a:t>lengthscale</a:t>
            </a:r>
            <a:r>
              <a:rPr lang="en-US" baseline="0" dirty="0" smtClean="0"/>
              <a:t> matrix D. Characteristic </a:t>
            </a:r>
            <a:r>
              <a:rPr lang="en-US" baseline="0" dirty="0" err="1" smtClean="0"/>
              <a:t>lengthscales</a:t>
            </a:r>
            <a:r>
              <a:rPr lang="en-US" baseline="0" dirty="0" smtClean="0"/>
              <a:t> are in effect used to normalize the input dimensions with too spread or too tight distributions. Thanks to this, the irrelevant input dimensions can be ignored. </a:t>
            </a:r>
          </a:p>
          <a:p>
            <a:endParaRPr lang="en-US" baseline="0" dirty="0" smtClean="0"/>
          </a:p>
          <a:p>
            <a:r>
              <a:rPr lang="en-US" baseline="0" dirty="0" smtClean="0"/>
              <a:t>THESE two figures illustrate how a different </a:t>
            </a:r>
            <a:r>
              <a:rPr lang="en-US" baseline="0" dirty="0" err="1" smtClean="0"/>
              <a:t>lengthscale</a:t>
            </a:r>
            <a:r>
              <a:rPr lang="en-US" baseline="0" dirty="0" smtClean="0"/>
              <a:t> can change the function chosen from the function space to come up with point predictions and prediction bounds.</a:t>
            </a:r>
            <a:endParaRPr lang="en-US" dirty="0"/>
          </a:p>
        </p:txBody>
      </p:sp>
    </p:spTree>
    <p:extLst>
      <p:ext uri="{BB962C8B-B14F-4D97-AF65-F5344CB8AC3E}">
        <p14:creationId xmlns:p14="http://schemas.microsoft.com/office/powerpoint/2010/main" val="1023511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Finding a good</a:t>
            </a:r>
            <a:r>
              <a:rPr lang="en-US" sz="1200" kern="1200" baseline="0" dirty="0" smtClean="0">
                <a:solidFill>
                  <a:schemeClr val="tx1"/>
                </a:solidFill>
                <a:effectLst/>
                <a:latin typeface="+mn-lt"/>
                <a:ea typeface="+mn-ea"/>
                <a:cs typeface="+mn-cs"/>
              </a:rPr>
              <a:t> combination of the </a:t>
            </a:r>
            <a:r>
              <a:rPr lang="en-US" sz="1200" kern="1200" baseline="0" dirty="0" err="1" smtClean="0">
                <a:solidFill>
                  <a:schemeClr val="tx1"/>
                </a:solidFill>
                <a:effectLst/>
                <a:latin typeface="+mn-lt"/>
                <a:ea typeface="+mn-ea"/>
                <a:cs typeface="+mn-cs"/>
              </a:rPr>
              <a:t>hyperparameters</a:t>
            </a:r>
            <a:r>
              <a:rPr lang="en-US" sz="1200" kern="1200" baseline="0" dirty="0" smtClean="0">
                <a:solidFill>
                  <a:schemeClr val="tx1"/>
                </a:solidFill>
                <a:effectLst/>
                <a:latin typeface="+mn-lt"/>
                <a:ea typeface="+mn-ea"/>
                <a:cs typeface="+mn-cs"/>
              </a:rPr>
              <a:t> is an essential task. With a bad choice of the </a:t>
            </a:r>
            <a:r>
              <a:rPr lang="en-US" sz="1200" kern="1200" baseline="0" dirty="0" err="1" smtClean="0">
                <a:solidFill>
                  <a:schemeClr val="tx1"/>
                </a:solidFill>
                <a:effectLst/>
                <a:latin typeface="+mn-lt"/>
                <a:ea typeface="+mn-ea"/>
                <a:cs typeface="+mn-cs"/>
              </a:rPr>
              <a:t>hyperparameters</a:t>
            </a:r>
            <a:r>
              <a:rPr lang="en-US" sz="1200" kern="1200" baseline="0" dirty="0" smtClean="0">
                <a:solidFill>
                  <a:schemeClr val="tx1"/>
                </a:solidFill>
                <a:effectLst/>
                <a:latin typeface="+mn-lt"/>
                <a:ea typeface="+mn-ea"/>
                <a:cs typeface="+mn-cs"/>
              </a:rPr>
              <a:t>, predictions made and the prediction intervals estimated will not be in accurate.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Bayesian inference framework provides a target function called log-marginal likelihood with interpretable terms such as complexity penalty and the data-fit which affords an automatic trade-off between model complexity and the accuracy. This is a function of </a:t>
            </a:r>
            <a:r>
              <a:rPr lang="en-US" sz="1200" kern="1200" baseline="0" dirty="0" err="1" smtClean="0">
                <a:solidFill>
                  <a:schemeClr val="tx1"/>
                </a:solidFill>
                <a:effectLst/>
                <a:latin typeface="+mn-lt"/>
                <a:ea typeface="+mn-ea"/>
                <a:cs typeface="+mn-cs"/>
              </a:rPr>
              <a:t>hyperparameters</a:t>
            </a:r>
            <a:r>
              <a:rPr lang="en-US" sz="1200" kern="1200" baseline="0" dirty="0" smtClean="0">
                <a:solidFill>
                  <a:schemeClr val="tx1"/>
                </a:solidFill>
                <a:effectLst/>
                <a:latin typeface="+mn-lt"/>
                <a:ea typeface="+mn-ea"/>
                <a:cs typeface="+mn-cs"/>
              </a:rPr>
              <a:t> hence the tuning task here is to find the parameter setting that maximizes the target 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Fortunately, the target function here is derivable with respect to the </a:t>
            </a:r>
            <a:r>
              <a:rPr lang="en-US" sz="1200" kern="1200" baseline="0" dirty="0" err="1" smtClean="0">
                <a:solidFill>
                  <a:schemeClr val="tx1"/>
                </a:solidFill>
                <a:effectLst/>
                <a:latin typeface="+mn-lt"/>
                <a:ea typeface="+mn-ea"/>
                <a:cs typeface="+mn-cs"/>
              </a:rPr>
              <a:t>hyperparameters</a:t>
            </a:r>
            <a:r>
              <a:rPr lang="en-US" sz="1200" kern="1200" baseline="0" dirty="0" smtClean="0">
                <a:solidFill>
                  <a:schemeClr val="tx1"/>
                </a:solidFill>
                <a:effectLst/>
                <a:latin typeface="+mn-lt"/>
                <a:ea typeface="+mn-ea"/>
                <a:cs typeface="+mn-cs"/>
              </a:rPr>
              <a:t>. Therefore, the gradient based optimization algorithms can be used to find the optimal </a:t>
            </a:r>
            <a:r>
              <a:rPr lang="en-US" sz="1200" kern="1200" baseline="0" dirty="0" err="1" smtClean="0">
                <a:solidFill>
                  <a:schemeClr val="tx1"/>
                </a:solidFill>
                <a:effectLst/>
                <a:latin typeface="+mn-lt"/>
                <a:ea typeface="+mn-ea"/>
                <a:cs typeface="+mn-cs"/>
              </a:rPr>
              <a:t>hyperparameters</a:t>
            </a:r>
            <a:r>
              <a:rPr lang="en-US" sz="1200" kern="1200" baseline="0" dirty="0" smtClean="0">
                <a:solidFill>
                  <a:schemeClr val="tx1"/>
                </a:solidFill>
                <a:effectLst/>
                <a:latin typeface="+mn-lt"/>
                <a:ea typeface="+mn-ea"/>
                <a:cs typeface="+mn-cs"/>
              </a:rPr>
              <a:t>. However, as illustrated in THIS graph, the optimization problem here is a non-convex one. In order to avoid getting stuck at a local optima a hybrid optimization algorithm based on gradient-ascent and random search is implemented.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61543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for</a:t>
            </a:r>
            <a:r>
              <a:rPr lang="en-US" baseline="0" dirty="0" smtClean="0"/>
              <a:t> the the tuning of the Kernel regression learner. The density estimation formula which is essential for making predictions has a parameter to be tuned. This parameter is the bandwidth matrix and similarly to the characteristic </a:t>
            </a:r>
            <a:r>
              <a:rPr lang="en-US" baseline="0" dirty="0" err="1" smtClean="0"/>
              <a:t>lengthscales</a:t>
            </a:r>
            <a:r>
              <a:rPr lang="en-US" baseline="0" dirty="0" smtClean="0"/>
              <a:t> </a:t>
            </a:r>
            <a:r>
              <a:rPr lang="en-US" baseline="0" dirty="0" err="1" smtClean="0"/>
              <a:t>hyperparameter</a:t>
            </a:r>
            <a:r>
              <a:rPr lang="en-US" baseline="0" dirty="0" smtClean="0"/>
              <a:t> used in the GP Regression, it normalizes the too wide or too narrow data distributions of the input dimensions might have. Finding a good bandwidth matrix is a crucial task. HERE it is depicted how the different choices for the bandwidth can change the smoothness of the prediction line.</a:t>
            </a:r>
          </a:p>
          <a:p>
            <a:endParaRPr lang="en-US" baseline="0" dirty="0" smtClean="0"/>
          </a:p>
          <a:p>
            <a:r>
              <a:rPr lang="en-US" baseline="0" dirty="0" smtClean="0"/>
              <a:t>Unfortunately this time, there is no derivable target function of the </a:t>
            </a:r>
            <a:r>
              <a:rPr lang="en-US" baseline="0" dirty="0" err="1" smtClean="0"/>
              <a:t>hyperparameter</a:t>
            </a:r>
            <a:r>
              <a:rPr lang="en-US" baseline="0" dirty="0" smtClean="0"/>
              <a:t> to be maximized. However, Silverman suggested that the bandwidth matrix should be some multiple of the variance-covariance matrix of the data. Therefore, the tuning operation simply computes the </a:t>
            </a:r>
            <a:r>
              <a:rPr lang="en-US" baseline="0" dirty="0" err="1" smtClean="0"/>
              <a:t>var-cov</a:t>
            </a:r>
            <a:r>
              <a:rPr lang="en-US" baseline="0" dirty="0" smtClean="0"/>
              <a:t> matrix of the data points stored in the sliding window and scans a range of multiples of it that makes the validation error minimum. This operation has a quadratic time complexity.</a:t>
            </a:r>
          </a:p>
          <a:p>
            <a:endParaRPr lang="en-US" dirty="0"/>
          </a:p>
        </p:txBody>
      </p:sp>
    </p:spTree>
    <p:extLst>
      <p:ext uri="{BB962C8B-B14F-4D97-AF65-F5344CB8AC3E}">
        <p14:creationId xmlns:p14="http://schemas.microsoft.com/office/powerpoint/2010/main" val="1063641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will talk about</a:t>
            </a:r>
            <a:r>
              <a:rPr lang="en-US" baseline="0" dirty="0" smtClean="0"/>
              <a:t> the evaluation of the online learners implemented. Total of 52 online learners using different sliding window sizes or forgetting factors or in the case of GP Regression using different mean functions are implemented. Moreover, as a control group 12 batch learners implementing the batch versions of the regression algorithms are implemented.</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the test results</a:t>
            </a:r>
            <a:r>
              <a:rPr lang="en-US" baseline="0" dirty="0" smtClean="0"/>
              <a:t> of the implemented learners on the synthetic streams are thoroughly analyzed. And the streams obtained from the measurement data from the running instances of Ocelot on various platforms is used for validation of the observations made by the synthetic testing. </a:t>
            </a:r>
            <a:r>
              <a:rPr lang="en-US" sz="1200" kern="1200" dirty="0" smtClean="0">
                <a:solidFill>
                  <a:schemeClr val="tx1"/>
                </a:solidFill>
                <a:effectLst/>
                <a:latin typeface="+mn-lt"/>
                <a:ea typeface="+mn-ea"/>
                <a:cs typeface="+mn-cs"/>
              </a:rPr>
              <a:t>The reason for using the synthetic data and actual measurement data for different purposes is that the extra information available about the the properties of synthetic data which is lacking in the case of the real measurement data such as stationary, underlying function, noise levels, etc. This allows to identify the weakness and strengths of the online learning algorithms better.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hav</a:t>
            </a:r>
            <a:r>
              <a:rPr lang="en-US" sz="1200" kern="1200" baseline="0" dirty="0" smtClean="0">
                <a:solidFill>
                  <a:schemeClr val="tx1"/>
                </a:solidFill>
                <a:effectLst/>
                <a:latin typeface="+mn-lt"/>
                <a:ea typeface="+mn-ea"/>
                <a:cs typeface="+mn-cs"/>
              </a:rPr>
              <a:t>e generated 576 datasets of ordered 2000 </a:t>
            </a:r>
            <a:r>
              <a:rPr lang="en-US" sz="1200" kern="1200" baseline="0" dirty="0" err="1" smtClean="0">
                <a:solidFill>
                  <a:schemeClr val="tx1"/>
                </a:solidFill>
                <a:effectLst/>
                <a:latin typeface="+mn-lt"/>
                <a:ea typeface="+mn-ea"/>
                <a:cs typeface="+mn-cs"/>
              </a:rPr>
              <a:t>datapoint</a:t>
            </a:r>
            <a:r>
              <a:rPr lang="en-US" sz="1200" kern="1200" baseline="0" dirty="0" smtClean="0">
                <a:solidFill>
                  <a:schemeClr val="tx1"/>
                </a:solidFill>
                <a:effectLst/>
                <a:latin typeface="+mn-lt"/>
                <a:ea typeface="+mn-ea"/>
                <a:cs typeface="+mn-cs"/>
              </a:rPr>
              <a:t>-target pairs from which the streams are simulated from. For the half of the datasets, we planted a concept drift starting at the 1000</a:t>
            </a:r>
            <a:r>
              <a:rPr lang="en-US" sz="1200" kern="1200" baseline="30000" dirty="0"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data point in order to simulate the concept drift scenario. Moreover, </a:t>
            </a:r>
            <a:r>
              <a:rPr lang="en-US" baseline="0" dirty="0" smtClean="0"/>
              <a:t>In order to mock the runtime behavior of the database operators which typically has discontinuities as shown here, </a:t>
            </a:r>
            <a:r>
              <a:rPr lang="en-US" sz="1200" kern="1200" baseline="0" dirty="0" smtClean="0">
                <a:solidFill>
                  <a:schemeClr val="tx1"/>
                </a:solidFill>
                <a:effectLst/>
                <a:latin typeface="+mn-lt"/>
                <a:ea typeface="+mn-ea"/>
                <a:cs typeface="+mn-cs"/>
              </a:rPr>
              <a:t>half of the data sets are generated by a discontinuous data generation function </a:t>
            </a:r>
            <a:r>
              <a:rPr lang="en-US" baseline="0" dirty="0" smtClean="0"/>
              <a:t>which demonstrates a smaller growth rate for the smaller inputs and larger growth rate for the larger ones. </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965421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implemented learners are evaluated</a:t>
            </a:r>
            <a:r>
              <a:rPr lang="en-US" baseline="0" dirty="0" smtClean="0"/>
              <a:t> according to three different evaluation dimensions namely </a:t>
            </a:r>
            <a:r>
              <a:rPr lang="en-US" baseline="0" dirty="0" err="1" smtClean="0"/>
              <a:t>blablabla</a:t>
            </a:r>
            <a:r>
              <a:rPr lang="en-US" baseline="0" dirty="0" smtClean="0"/>
              <a:t>. For each dimension a number of metrics are defined. The major ones are listed in the table. </a:t>
            </a:r>
          </a:p>
          <a:p>
            <a:endParaRPr lang="en-US" baseline="0" dirty="0" smtClean="0"/>
          </a:p>
          <a:p>
            <a:r>
              <a:rPr lang="en-US" baseline="0" dirty="0" smtClean="0"/>
              <a:t>(Quickly explain the metrics!)</a:t>
            </a:r>
          </a:p>
          <a:p>
            <a:endParaRPr lang="en-US" baseline="0" dirty="0" smtClean="0"/>
          </a:p>
          <a:p>
            <a:r>
              <a:rPr lang="en-US" baseline="0" dirty="0" smtClean="0"/>
              <a:t>-for time efficiency we have ATPT which stands for </a:t>
            </a:r>
            <a:r>
              <a:rPr lang="en-US" baseline="0" dirty="0" err="1" smtClean="0"/>
              <a:t>blabla</a:t>
            </a:r>
            <a:r>
              <a:rPr lang="en-US" baseline="0" dirty="0" smtClean="0"/>
              <a:t> and Max Data rate which tells the maximum rate of the stream that an online learner can handle.</a:t>
            </a:r>
            <a:endParaRPr lang="en-US" dirty="0"/>
          </a:p>
        </p:txBody>
      </p:sp>
    </p:spTree>
    <p:extLst>
      <p:ext uri="{BB962C8B-B14F-4D97-AF65-F5344CB8AC3E}">
        <p14:creationId xmlns:p14="http://schemas.microsoft.com/office/powerpoint/2010/main" val="524133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carrying out the evaluation,</a:t>
            </a:r>
            <a:r>
              <a:rPr lang="en-US" baseline="0" dirty="0" smtClean="0"/>
              <a:t> two different evaluation methodology are adopted based on the desired form of the summary statistics. If a number summarizing the learners performance over a single or multiple tests, then the </a:t>
            </a:r>
            <a:r>
              <a:rPr lang="en-US" baseline="0" dirty="0" err="1" smtClean="0"/>
              <a:t>prequential</a:t>
            </a:r>
            <a:r>
              <a:rPr lang="en-US" baseline="0" dirty="0" smtClean="0"/>
              <a:t> method which simply accumulates the aggregation of the computed metrics for the learner since the beginning of the stream. </a:t>
            </a:r>
          </a:p>
          <a:p>
            <a:endParaRPr lang="en-US" baseline="0" dirty="0" smtClean="0"/>
          </a:p>
          <a:p>
            <a:r>
              <a:rPr lang="en-US" baseline="0" dirty="0" smtClean="0"/>
              <a:t>On the other hand when the windowed </a:t>
            </a:r>
            <a:r>
              <a:rPr lang="en-US" baseline="0" dirty="0" err="1" smtClean="0"/>
              <a:t>prequential</a:t>
            </a:r>
            <a:r>
              <a:rPr lang="en-US" baseline="0" dirty="0" smtClean="0"/>
              <a:t> method is employed, the results of the test is in the form of a list of numbers each of which is for the aggregation of the computed statistics for the last w items. Plotting the list of the numbers as the output of the evaluation using this method, the local changes it represent during the course of the stream can be captured. However, when this method is used it does not allow aggregating the results from different tests as aggregating plots do not make sense.</a:t>
            </a:r>
            <a:endParaRPr lang="en-US" dirty="0"/>
          </a:p>
        </p:txBody>
      </p:sp>
    </p:spTree>
    <p:extLst>
      <p:ext uri="{BB962C8B-B14F-4D97-AF65-F5344CB8AC3E}">
        <p14:creationId xmlns:p14="http://schemas.microsoft.com/office/powerpoint/2010/main" val="40954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present some of the evaluation results aggregated at different levels. Firstly before comparing the online learners within themselves, in order to justify the need for the hassle implementing the online versions of the regression algorithms, a batch vs online learners accuracy comparison is presented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displayed results are the average SMSE and static SMSE values of the 52 online and 12 batch learners on 288 stream simulations which are simulated from data sets with discontinuities. </a:t>
            </a:r>
            <a:r>
              <a:rPr lang="en-US" sz="1200" kern="1200" dirty="0" smtClean="0">
                <a:solidFill>
                  <a:schemeClr val="tx1"/>
                </a:solidFill>
                <a:effectLst/>
                <a:latin typeface="+mn-lt"/>
                <a:ea typeface="+mn-ea"/>
                <a:cs typeface="+mn-cs"/>
              </a:rPr>
              <a:t>According to the results, the accuracy gap between batch and online learners for non-static data tests is huge</a:t>
            </a:r>
            <a:r>
              <a:rPr lang="en-US" sz="1200" kern="1200" baseline="0" dirty="0" smtClean="0">
                <a:solidFill>
                  <a:schemeClr val="tx1"/>
                </a:solidFill>
                <a:effectLst/>
                <a:latin typeface="+mn-lt"/>
                <a:ea typeface="+mn-ea"/>
                <a:cs typeface="+mn-cs"/>
              </a:rPr>
              <a:t> j</a:t>
            </a:r>
            <a:r>
              <a:rPr lang="en-US" sz="1200" kern="1200" dirty="0" smtClean="0">
                <a:solidFill>
                  <a:schemeClr val="tx1"/>
                </a:solidFill>
                <a:effectLst/>
                <a:latin typeface="+mn-lt"/>
                <a:ea typeface="+mn-ea"/>
                <a:cs typeface="+mn-cs"/>
              </a:rPr>
              <a:t>ustifying the need for online learners</a:t>
            </a:r>
            <a:r>
              <a:rPr lang="en-US" sz="1200" kern="1200" baseline="0" dirty="0" smtClean="0">
                <a:solidFill>
                  <a:schemeClr val="tx1"/>
                </a:solidFill>
                <a:effectLst/>
                <a:latin typeface="+mn-lt"/>
                <a:ea typeface="+mn-ea"/>
                <a:cs typeface="+mn-cs"/>
              </a:rPr>
              <a:t> in non-stationary streaming scenarios,</a:t>
            </a:r>
            <a:endParaRPr lang="en-US" dirty="0" smtClean="0"/>
          </a:p>
        </p:txBody>
      </p:sp>
    </p:spTree>
    <p:extLst>
      <p:ext uri="{BB962C8B-B14F-4D97-AF65-F5344CB8AC3E}">
        <p14:creationId xmlns:p14="http://schemas.microsoft.com/office/powerpoint/2010/main" val="196892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Device</a:t>
            </a:r>
            <a:r>
              <a:rPr lang="en-US" baseline="0" dirty="0" smtClean="0"/>
              <a:t> selection logic considers the run time statistics, device load and inter-device transfer times which is important as where the output of the previous operator is hosted</a:t>
            </a:r>
          </a:p>
        </p:txBody>
      </p:sp>
    </p:spTree>
    <p:extLst>
      <p:ext uri="{BB962C8B-B14F-4D97-AF65-F5344CB8AC3E}">
        <p14:creationId xmlns:p14="http://schemas.microsoft.com/office/powerpoint/2010/main" val="1671294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illustrates the increase in the ATPI score as the window size grows. This holds for all the learners but since MLE and MAP learners are too quick in comparison to the non-parametric learners, they seem to remain unaffected by the window size increase in the graph.</a:t>
            </a:r>
          </a:p>
        </p:txBody>
      </p:sp>
    </p:spTree>
    <p:extLst>
      <p:ext uri="{BB962C8B-B14F-4D97-AF65-F5344CB8AC3E}">
        <p14:creationId xmlns:p14="http://schemas.microsoft.com/office/powerpoint/2010/main" val="243458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graph we see the declining maximum data rates as the window sizes grow and this holds for all the kinds of learners.</a:t>
            </a:r>
          </a:p>
        </p:txBody>
      </p:sp>
    </p:spTree>
    <p:extLst>
      <p:ext uri="{BB962C8B-B14F-4D97-AF65-F5344CB8AC3E}">
        <p14:creationId xmlns:p14="http://schemas.microsoft.com/office/powerpoint/2010/main" val="1886086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is the </a:t>
            </a:r>
            <a:r>
              <a:rPr lang="en-US" sz="1200" kern="1200" baseline="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ccuracy comparison of sliding windowed learners with varying window size</a:t>
            </a:r>
            <a:r>
              <a:rPr lang="en-US" sz="1200" kern="1200" baseline="0" dirty="0" smtClean="0">
                <a:solidFill>
                  <a:schemeClr val="tx1"/>
                </a:solidFill>
                <a:effectLst/>
                <a:latin typeface="+mn-lt"/>
                <a:ea typeface="+mn-ea"/>
                <a:cs typeface="+mn-cs"/>
              </a:rPr>
              <a:t>s. We see that the static accuracy improves as we increase the window size as indicated by the orange line as expected. However, for general accuracy, same does not hold. This is counterintuitive.</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390598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see what is going</a:t>
            </a:r>
            <a:r>
              <a:rPr lang="en-US" baseline="0" dirty="0" smtClean="0"/>
              <a:t> on with the general accuracy, we looked at the RMSE results from the individual tests.</a:t>
            </a:r>
            <a:endParaRPr lang="en-US" dirty="0" smtClean="0"/>
          </a:p>
          <a:p>
            <a:endParaRPr lang="en-US" dirty="0" smtClean="0"/>
          </a:p>
          <a:p>
            <a:r>
              <a:rPr lang="en-US" dirty="0" smtClean="0"/>
              <a:t>A</a:t>
            </a:r>
            <a:r>
              <a:rPr lang="en-US" baseline="0" dirty="0" smtClean="0"/>
              <a:t> side-by-side comparison of individual learners of different window sizes on a single stream reveals the culprit. HERE we see that the learner with the highest window size whose RMSE value is plotted with black is the latest to recover after the scheduled concept drift at the 1000</a:t>
            </a:r>
            <a:r>
              <a:rPr lang="en-US" baseline="30000" dirty="0" smtClean="0"/>
              <a:t>th</a:t>
            </a:r>
            <a:r>
              <a:rPr lang="en-US" baseline="0" dirty="0" smtClean="0"/>
              <a:t> point in the stream.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along with the window size implications on the time efficiency suggest that there is a sweet point in the window-size to be chosen from the available window sizes. In our tests window sizes of 64 and 96 were the most promising choices.</a:t>
            </a:r>
            <a:endParaRPr lang="en-US" dirty="0" smtClean="0"/>
          </a:p>
          <a:p>
            <a:endParaRPr lang="en-US" dirty="0"/>
          </a:p>
        </p:txBody>
      </p:sp>
    </p:spTree>
    <p:extLst>
      <p:ext uri="{BB962C8B-B14F-4D97-AF65-F5344CB8AC3E}">
        <p14:creationId xmlns:p14="http://schemas.microsoft.com/office/powerpoint/2010/main" val="1292206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observation that we made is the disappointing performance of the 3-Ensemble Prediction Bounds Estimation method used with MAP and MLE forgetting-based learners. </a:t>
            </a:r>
          </a:p>
          <a:p>
            <a:endParaRPr lang="en-US" baseline="0" dirty="0" smtClean="0"/>
          </a:p>
          <a:p>
            <a:r>
              <a:rPr lang="en-US" baseline="0" dirty="0" smtClean="0"/>
              <a:t>The average ICR value of these learners was 0.3 meaning only 30% of the targets are contained in the prediction intervals estimated by the 3-Ensemble method. In order to see how low this is, from a single test, 50 random predictions of a forgetting-based learner along with the prediction intervals is visualized.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see the prediction bounds most of the time do not contain the observed target. This on its own is a good reason to conclude that the forgetting-based learners do not meet our requirements.</a:t>
            </a:r>
            <a:endParaRPr lang="en-US" dirty="0" smtClean="0"/>
          </a:p>
        </p:txBody>
      </p:sp>
    </p:spTree>
    <p:extLst>
      <p:ext uri="{BB962C8B-B14F-4D97-AF65-F5344CB8AC3E}">
        <p14:creationId xmlns:p14="http://schemas.microsoft.com/office/powerpoint/2010/main" val="1201586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graph we see aggregated SMSE, SAIW and ICR scores indicated by blue, grey and yellow bars respectively for MAP and MLE learners. The darker bars are for the test results aggregated from 288 streams with no discontinuities and lighter bars are for the test results aggregated from 288 streams with discontinuities.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see that MAP and MLE based learners do not perform satisfactorily on the streams generated from the functions with discontinuities in both accuracy and in the average interval width. We see that for a good coverage of the observed targets, the parametric models provide very large prediction intervals that are even bigger than the overall scale of the target. This is not entirely surprising as the parametric models attempt to fit a global model to the concept they are on. With discontinuities, their global model lacks accuracy. As we expect discontinuities in the operator performance measurements, we conclude that parametric learners do not address our requirements.</a:t>
            </a:r>
          </a:p>
          <a:p>
            <a:endParaRPr lang="en-US" dirty="0"/>
          </a:p>
        </p:txBody>
      </p:sp>
    </p:spTree>
    <p:extLst>
      <p:ext uri="{BB962C8B-B14F-4D97-AF65-F5344CB8AC3E}">
        <p14:creationId xmlns:p14="http://schemas.microsoft.com/office/powerpoint/2010/main" val="201060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Picking</a:t>
            </a:r>
            <a:r>
              <a:rPr lang="en-US" baseline="0" dirty="0" smtClean="0"/>
              <a:t> the 5 most promising learners out of 52, I would like to close the discussion of the evaluation by showing you the predictions of these 5 learners on 1 synthetic stream with discontinuity and concept drift and one measurement dataset from a running Ocelot instance.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653142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904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0506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148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for the </a:t>
            </a:r>
            <a:r>
              <a:rPr lang="en-US" baseline="0" dirty="0" err="1" smtClean="0"/>
              <a:t>alg</a:t>
            </a:r>
            <a:r>
              <a:rPr lang="en-US" baseline="0" dirty="0" smtClean="0"/>
              <a:t> selection, the aim is to select ‘probably’ the fastest operator algorithm on the selected device given the operator features. For this estimating the cost available algorithms would incur is an essential task. To this end, predictive cost models for each algorithm-device pair is stored. This answers why learning approaches are needed. However, I am still yet to answer the question why online?</a:t>
            </a:r>
          </a:p>
        </p:txBody>
      </p:sp>
    </p:spTree>
    <p:extLst>
      <p:ext uri="{BB962C8B-B14F-4D97-AF65-F5344CB8AC3E}">
        <p14:creationId xmlns:p14="http://schemas.microsoft.com/office/powerpoint/2010/main" val="1448703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0154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506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899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259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376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9229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962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6911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Sliding-windowed non-parametric online learners are effective in learning from</a:t>
            </a:r>
            <a:r>
              <a:rPr lang="en-US" baseline="0" dirty="0" smtClean="0"/>
              <a:t> data streams </a:t>
            </a:r>
            <a:r>
              <a:rPr lang="en-US" dirty="0" smtClean="0"/>
              <a:t>with </a:t>
            </a:r>
            <a:r>
              <a:rPr lang="en-US" dirty="0" err="1" smtClean="0"/>
              <a:t>nonstationarities</a:t>
            </a:r>
            <a:r>
              <a:rPr lang="en-US" dirty="0" smtClean="0"/>
              <a:t> which makes</a:t>
            </a:r>
            <a:r>
              <a:rPr lang="en-US" baseline="0" dirty="0" smtClean="0"/>
              <a:t> them a good choice to be employed for building cost models for runtime prediction in Ocelot.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Sliding-window size has major implications on accuracy and time efficiency</a:t>
            </a:r>
            <a:r>
              <a:rPr lang="en-US" baseline="0" dirty="0" smtClean="0"/>
              <a:t> hence it should be chosen carefully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Forgetting-based parametric learners do not perform well on the drifting data</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Finding good </a:t>
            </a:r>
            <a:r>
              <a:rPr lang="en-US" baseline="0" dirty="0" err="1" smtClean="0"/>
              <a:t>hyperparmeter</a:t>
            </a:r>
            <a:r>
              <a:rPr lang="en-US" baseline="0" dirty="0" smtClean="0"/>
              <a:t> configurations in the tuning  is a challenging task</a:t>
            </a:r>
            <a:endParaRPr lang="en-US" dirty="0" smtClean="0"/>
          </a:p>
          <a:p>
            <a:endParaRPr lang="en-US" dirty="0"/>
          </a:p>
        </p:txBody>
      </p:sp>
    </p:spTree>
    <p:extLst>
      <p:ext uri="{BB962C8B-B14F-4D97-AF65-F5344CB8AC3E}">
        <p14:creationId xmlns:p14="http://schemas.microsoft.com/office/powerpoint/2010/main" val="1981208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summary,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there is significant amount of work yet to be done regarding online regression algorithms featuring prediction uncertainty estimation mechanism. </a:t>
            </a:r>
            <a:endParaRPr lang="en-US" dirty="0" smtClean="0"/>
          </a:p>
        </p:txBody>
      </p:sp>
    </p:spTree>
    <p:extLst>
      <p:ext uri="{BB962C8B-B14F-4D97-AF65-F5344CB8AC3E}">
        <p14:creationId xmlns:p14="http://schemas.microsoft.com/office/powerpoint/2010/main" val="155858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an algorithm</a:t>
            </a:r>
            <a:r>
              <a:rPr lang="en-US" baseline="0" dirty="0" smtClean="0"/>
              <a:t> chosen, the runtime of the algorithm is measured and with this measurement the cost model for this algorithm is updated.</a:t>
            </a:r>
            <a:endParaRPr lang="en-US" dirty="0"/>
          </a:p>
        </p:txBody>
      </p:sp>
    </p:spTree>
    <p:extLst>
      <p:ext uri="{BB962C8B-B14F-4D97-AF65-F5344CB8AC3E}">
        <p14:creationId xmlns:p14="http://schemas.microsoft.com/office/powerpoint/2010/main" val="173156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perspective</a:t>
            </a:r>
            <a:r>
              <a:rPr lang="en-US" baseline="0" dirty="0" smtClean="0"/>
              <a:t> of cost model, it makes runtime predictions given the feature sets and requested to update itself with the measurement data in succession. </a:t>
            </a:r>
            <a:r>
              <a:rPr lang="en-US" sz="1200" kern="1200" dirty="0" smtClean="0">
                <a:solidFill>
                  <a:schemeClr val="tx1"/>
                </a:solidFill>
                <a:effectLst/>
                <a:latin typeface="+mn-lt"/>
                <a:ea typeface="+mn-ea"/>
                <a:cs typeface="+mn-cs"/>
              </a:rPr>
              <a:t>The learning scenario with the runtime estimator module represents the characteristics of stream learning</a:t>
            </a:r>
            <a:r>
              <a:rPr lang="en-US" sz="1200" kern="1200" baseline="0" dirty="0" smtClean="0">
                <a:solidFill>
                  <a:schemeClr val="tx1"/>
                </a:solidFill>
                <a:effectLst/>
                <a:latin typeface="+mn-lt"/>
                <a:ea typeface="+mn-ea"/>
                <a:cs typeface="+mn-cs"/>
              </a:rPr>
              <a:t> where the data stream elements consist of feature sets and the measurements. But w</a:t>
            </a:r>
            <a:r>
              <a:rPr lang="en-US" dirty="0" smtClean="0"/>
              <a:t>hy do we keep updating</a:t>
            </a:r>
            <a:r>
              <a:rPr lang="en-US" baseline="0" dirty="0" smtClean="0"/>
              <a:t> even after the  cost model becomes a good predictor of the runtime of the operator algorithm?</a:t>
            </a:r>
            <a:endParaRPr lang="en-US" dirty="0"/>
          </a:p>
        </p:txBody>
      </p:sp>
    </p:spTree>
    <p:extLst>
      <p:ext uri="{BB962C8B-B14F-4D97-AF65-F5344CB8AC3E}">
        <p14:creationId xmlns:p14="http://schemas.microsoft.com/office/powerpoint/2010/main" val="40954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take a deeper look at the Ocelot design, we see that every algorithm is implemented by a vast number of variants which are different flavors of the algorithms. For example, the nested-loop join algorithm can be implemented using loop unrolling or without loop unrolling. Ocelot on the fly substitutes the variant that gets to execute when a certain algorithm is chosen in an attempt to find the most optimal variant. However, this variant substitution layer is hidden from the runtime estimation and algorithm selection layers. What this means is that the data generation function here that generates the data points which corresponds to the feature sets and the targets which correspond to the measurement are subject to change. Therefore the predictive models have to respond to such changes. This phenomenon is called concept drift. In this case concept drifts are abrupt. So we are only interested in abrupt concept drifts. Batch learning algorithms cannot cope with concept drifts necessitating the use of online learning algorithms.</a:t>
            </a:r>
            <a:endParaRPr lang="en-US" dirty="0"/>
          </a:p>
        </p:txBody>
      </p:sp>
    </p:spTree>
    <p:extLst>
      <p:ext uri="{BB962C8B-B14F-4D97-AF65-F5344CB8AC3E}">
        <p14:creationId xmlns:p14="http://schemas.microsoft.com/office/powerpoint/2010/main" val="146065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formal definition of the online regression problem. We have potentially infinitely many ordered </a:t>
            </a:r>
            <a:r>
              <a:rPr lang="en-US" baseline="0" dirty="0" err="1" smtClean="0"/>
              <a:t>datapoint</a:t>
            </a:r>
            <a:r>
              <a:rPr lang="en-US" baseline="0" dirty="0" smtClean="0"/>
              <a:t>-target pairs. We assume targets are determined by a hidden function generation function but also contaminated by measurement noise. We assume the noise is </a:t>
            </a:r>
            <a:r>
              <a:rPr lang="en-US" baseline="0" dirty="0" err="1" smtClean="0"/>
              <a:t>homosccedastic</a:t>
            </a:r>
            <a:r>
              <a:rPr lang="en-US" baseline="0" dirty="0" smtClean="0"/>
              <a:t> input independent and Gaussian distributed. We want to predict the target for the next data point given the data available.</a:t>
            </a:r>
            <a:endParaRPr lang="en-US" dirty="0"/>
          </a:p>
        </p:txBody>
      </p:sp>
    </p:spTree>
    <p:extLst>
      <p:ext uri="{BB962C8B-B14F-4D97-AF65-F5344CB8AC3E}">
        <p14:creationId xmlns:p14="http://schemas.microsoft.com/office/powerpoint/2010/main" val="68063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formal definition of the problem at hand,</a:t>
            </a:r>
            <a:r>
              <a:rPr lang="en-US" baseline="0" dirty="0" smtClean="0"/>
              <a:t> there are some requirements that an online regression method to meet to be employed in Ocelot. These are listed here.</a:t>
            </a:r>
          </a:p>
          <a:p>
            <a:endParaRPr lang="en-US" baseline="0" dirty="0" smtClean="0"/>
          </a:p>
          <a:p>
            <a:r>
              <a:rPr lang="en-US" baseline="0" dirty="0" smtClean="0"/>
              <a:t>Talk about efficiency and estimation bounds (could be prediction intervals or confidence intervals) , refer abrupt concept drifts and measurement noise to the previous slides.</a:t>
            </a:r>
            <a:endParaRPr lang="en-US" dirty="0"/>
          </a:p>
        </p:txBody>
      </p:sp>
    </p:spTree>
    <p:extLst>
      <p:ext uri="{BB962C8B-B14F-4D97-AF65-F5344CB8AC3E}">
        <p14:creationId xmlns:p14="http://schemas.microsoft.com/office/powerpoint/2010/main" val="34388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bg1"/>
        </a:solidFill>
        <a:effectLst/>
      </p:bgPr>
    </p:bg>
    <p:spTree>
      <p:nvGrpSpPr>
        <p:cNvPr id="1" name=""/>
        <p:cNvGrpSpPr/>
        <p:nvPr/>
      </p:nvGrpSpPr>
      <p:grpSpPr>
        <a:xfrm>
          <a:off x="0" y="0"/>
          <a:ext cx="0" cy="0"/>
          <a:chOff x="0" y="0"/>
          <a:chExt cx="0" cy="0"/>
        </a:xfrm>
      </p:grpSpPr>
      <p:sp>
        <p:nvSpPr>
          <p:cNvPr id="11" name="Rechteck 10"/>
          <p:cNvSpPr/>
          <p:nvPr userDrawn="1"/>
        </p:nvSpPr>
        <p:spPr>
          <a:xfrm>
            <a:off x="-32" y="2071688"/>
            <a:ext cx="9144000" cy="4786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dirty="0"/>
          </a:p>
        </p:txBody>
      </p:sp>
      <p:sp>
        <p:nvSpPr>
          <p:cNvPr id="13" name="Textfeld 12"/>
          <p:cNvSpPr txBox="1"/>
          <p:nvPr userDrawn="1"/>
        </p:nvSpPr>
        <p:spPr>
          <a:xfrm>
            <a:off x="1301930" y="5566492"/>
            <a:ext cx="6556218" cy="1077218"/>
          </a:xfrm>
          <a:prstGeom prst="rect">
            <a:avLst/>
          </a:prstGeom>
          <a:noFill/>
        </p:spPr>
        <p:txBody>
          <a:bodyPr wrap="none">
            <a:spAutoFit/>
          </a:bodyPr>
          <a:lstStyle/>
          <a:p>
            <a:pPr algn="ctr" fontAlgn="auto">
              <a:spcBef>
                <a:spcPts val="0"/>
              </a:spcBef>
              <a:spcAft>
                <a:spcPts val="0"/>
              </a:spcAft>
              <a:defRPr/>
            </a:pPr>
            <a:r>
              <a:rPr lang="de-DE" sz="1600" dirty="0" smtClean="0">
                <a:solidFill>
                  <a:srgbClr val="002060"/>
                </a:solidFill>
                <a:latin typeface="Verdana" pitchFamily="34" charset="0"/>
                <a:ea typeface="Verdana" pitchFamily="34" charset="0"/>
                <a:cs typeface="Verdana" pitchFamily="34" charset="0"/>
              </a:rPr>
              <a:t>Fachgebiet Datenbanksysteme und</a:t>
            </a:r>
            <a:r>
              <a:rPr lang="de-DE" sz="1600" baseline="0" dirty="0" smtClean="0">
                <a:solidFill>
                  <a:srgbClr val="002060"/>
                </a:solidFill>
                <a:latin typeface="Verdana" pitchFamily="34" charset="0"/>
                <a:ea typeface="Verdana" pitchFamily="34" charset="0"/>
                <a:cs typeface="Verdana" pitchFamily="34" charset="0"/>
              </a:rPr>
              <a:t> Informationsmanagement</a:t>
            </a:r>
          </a:p>
          <a:p>
            <a:pPr algn="ctr" fontAlgn="auto">
              <a:spcBef>
                <a:spcPts val="0"/>
              </a:spcBef>
              <a:spcAft>
                <a:spcPts val="0"/>
              </a:spcAft>
              <a:defRPr/>
            </a:pPr>
            <a:r>
              <a:rPr lang="de-DE" sz="1600" dirty="0" smtClean="0">
                <a:solidFill>
                  <a:srgbClr val="002060"/>
                </a:solidFill>
                <a:latin typeface="Verdana" pitchFamily="34" charset="0"/>
                <a:ea typeface="Verdana" pitchFamily="34" charset="0"/>
                <a:cs typeface="Verdana" pitchFamily="34" charset="0"/>
              </a:rPr>
              <a:t>Technische </a:t>
            </a:r>
            <a:r>
              <a:rPr lang="de-DE" sz="1600" dirty="0">
                <a:solidFill>
                  <a:srgbClr val="002060"/>
                </a:solidFill>
                <a:latin typeface="Verdana" pitchFamily="34" charset="0"/>
                <a:ea typeface="Verdana" pitchFamily="34" charset="0"/>
                <a:cs typeface="Verdana" pitchFamily="34" charset="0"/>
              </a:rPr>
              <a:t>Universität Berlin</a:t>
            </a:r>
          </a:p>
          <a:p>
            <a:pPr algn="ctr" fontAlgn="auto">
              <a:spcBef>
                <a:spcPts val="0"/>
              </a:spcBef>
              <a:spcAft>
                <a:spcPts val="0"/>
              </a:spcAft>
              <a:defRPr/>
            </a:pPr>
            <a:endParaRPr lang="de-DE" sz="1600" dirty="0">
              <a:solidFill>
                <a:srgbClr val="002060"/>
              </a:solidFill>
              <a:latin typeface="Verdana" pitchFamily="34" charset="0"/>
              <a:ea typeface="Verdana" pitchFamily="34" charset="0"/>
              <a:cs typeface="Verdana" pitchFamily="34" charset="0"/>
            </a:endParaRPr>
          </a:p>
          <a:p>
            <a:pPr algn="ctr" fontAlgn="auto">
              <a:spcBef>
                <a:spcPts val="0"/>
              </a:spcBef>
              <a:spcAft>
                <a:spcPts val="0"/>
              </a:spcAft>
              <a:defRPr/>
            </a:pPr>
            <a:r>
              <a:rPr lang="de-DE" sz="1600" dirty="0" smtClean="0">
                <a:solidFill>
                  <a:srgbClr val="002060"/>
                </a:solidFill>
                <a:latin typeface="Verdana" pitchFamily="34" charset="0"/>
                <a:ea typeface="Verdana" pitchFamily="34" charset="0"/>
                <a:cs typeface="Verdana" pitchFamily="34" charset="0"/>
              </a:rPr>
              <a:t>http://www.dima.tu-berlin.de/</a:t>
            </a:r>
          </a:p>
        </p:txBody>
      </p:sp>
      <p:cxnSp>
        <p:nvCxnSpPr>
          <p:cNvPr id="14" name="Gerade Verbindung 13"/>
          <p:cNvCxnSpPr/>
          <p:nvPr userDrawn="1"/>
        </p:nvCxnSpPr>
        <p:spPr>
          <a:xfrm>
            <a:off x="1" y="2071688"/>
            <a:ext cx="9286875"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Grafik 17" descr="DIMA_Logo_blau_de.png"/>
          <p:cNvPicPr>
            <a:picLocks noChangeAspect="1"/>
          </p:cNvPicPr>
          <p:nvPr userDrawn="1"/>
        </p:nvPicPr>
        <p:blipFill>
          <a:blip r:embed="rId2" cstate="print"/>
          <a:stretch>
            <a:fillRect/>
          </a:stretch>
        </p:blipFill>
        <p:spPr>
          <a:xfrm>
            <a:off x="3643307" y="3643314"/>
            <a:ext cx="1857388" cy="1857388"/>
          </a:xfrm>
          <a:prstGeom prst="rect">
            <a:avLst/>
          </a:prstGeom>
        </p:spPr>
      </p:pic>
      <p:sp>
        <p:nvSpPr>
          <p:cNvPr id="21" name="Titel 1"/>
          <p:cNvSpPr>
            <a:spLocks noGrp="1"/>
          </p:cNvSpPr>
          <p:nvPr>
            <p:ph type="ctrTitle" hasCustomPrompt="1"/>
          </p:nvPr>
        </p:nvSpPr>
        <p:spPr>
          <a:xfrm>
            <a:off x="685800" y="306388"/>
            <a:ext cx="7772400" cy="1470025"/>
          </a:xfrm>
        </p:spPr>
        <p:txBody>
          <a:bodyPr/>
          <a:lstStyle>
            <a:lvl1pPr algn="ctr">
              <a:defRPr b="1">
                <a:latin typeface="Verdana" pitchFamily="34" charset="0"/>
                <a:ea typeface="Verdana" pitchFamily="34" charset="0"/>
                <a:cs typeface="Verdana" pitchFamily="34" charset="0"/>
              </a:defRPr>
            </a:lvl1pPr>
          </a:lstStyle>
          <a:p>
            <a:r>
              <a:rPr lang="de-DE" dirty="0" smtClean="0"/>
              <a:t>Thema des Vortrags</a:t>
            </a:r>
            <a:endParaRPr lang="de-DE" dirty="0"/>
          </a:p>
        </p:txBody>
      </p:sp>
      <p:sp>
        <p:nvSpPr>
          <p:cNvPr id="22" name="Untertitel 2"/>
          <p:cNvSpPr>
            <a:spLocks noGrp="1"/>
          </p:cNvSpPr>
          <p:nvPr>
            <p:ph type="subTitle" idx="1" hasCustomPrompt="1"/>
          </p:nvPr>
        </p:nvSpPr>
        <p:spPr>
          <a:xfrm>
            <a:off x="1371600" y="2176466"/>
            <a:ext cx="6400800" cy="1538286"/>
          </a:xfrm>
        </p:spPr>
        <p:txBody>
          <a:bodyPr anchor="ctr" anchorCtr="0">
            <a:normAutofit/>
          </a:bodyPr>
          <a:lstStyle>
            <a:lvl1pPr marL="0" indent="0" algn="ctr">
              <a:buNone/>
              <a:defRPr sz="1800" baseline="0">
                <a:solidFill>
                  <a:srgbClr val="002060"/>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Sprecher: </a:t>
            </a:r>
          </a:p>
          <a:p>
            <a:r>
              <a:rPr lang="de-DE" dirty="0" smtClean="0"/>
              <a:t>Datum: </a:t>
            </a:r>
            <a:endParaRPr lang="de-DE" dirty="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lstStyle>
            <a:lvl1pPr>
              <a:defRPr sz="2000"/>
            </a:lvl1pPr>
            <a:lvl2pPr>
              <a:defRPr sz="1600"/>
            </a:lvl2pPr>
            <a:lvl3pPr>
              <a:defRPr sz="1400"/>
            </a:lvl3pPr>
            <a:lvl4pPr>
              <a:buClr>
                <a:schemeClr val="tx2"/>
              </a:buClr>
              <a:buFont typeface="Arial" pitchFamily="34" charset="0"/>
              <a:buChar char="»"/>
              <a:defRPr sz="1400"/>
            </a:lvl4pPr>
            <a:lvl5pPr>
              <a:buClr>
                <a:schemeClr val="tx2"/>
              </a:buClr>
              <a:defRPr>
                <a:latin typeface="Verdana" pitchFamily="34" charset="0"/>
                <a:ea typeface="Verdana" pitchFamily="34" charset="0"/>
                <a:cs typeface="Verdana" pitchFamily="34" charset="0"/>
              </a:defRPr>
            </a:lvl5p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sp>
        <p:nvSpPr>
          <p:cNvPr id="2" name="Titel 1"/>
          <p:cNvSpPr>
            <a:spLocks noGrp="1"/>
          </p:cNvSpPr>
          <p:nvPr>
            <p:ph type="title" hasCustomPrompt="1"/>
          </p:nvPr>
        </p:nvSpPr>
        <p:spPr>
          <a:xfrm>
            <a:off x="1214415" y="71414"/>
            <a:ext cx="6858048" cy="642942"/>
          </a:xfrm>
        </p:spPr>
        <p:txBody>
          <a:bodyPr/>
          <a:lstStyle>
            <a:lvl1pPr>
              <a:defRPr baseline="0"/>
            </a:lvl1pPr>
          </a:lstStyle>
          <a:p>
            <a:r>
              <a:rPr lang="de-DE" dirty="0" smtClean="0"/>
              <a:t>Titel und Inhalt Layout</a:t>
            </a:r>
            <a:endParaRPr lang="de-DE" dirty="0"/>
          </a:p>
        </p:txBody>
      </p:sp>
      <p:pic>
        <p:nvPicPr>
          <p:cNvPr id="10" name="Grafik 9"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pic>
        <p:nvPicPr>
          <p:cNvPr id="8" name="Grafik 7"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2313" y="4406900"/>
            <a:ext cx="7772400" cy="1362075"/>
          </a:xfrm>
        </p:spPr>
        <p:txBody>
          <a:bodyPr anchor="t">
            <a:normAutofit/>
          </a:bodyPr>
          <a:lstStyle>
            <a:lvl1pPr algn="l">
              <a:defRPr sz="3600" b="1" cap="all"/>
            </a:lvl1pPr>
          </a:lstStyle>
          <a:p>
            <a:r>
              <a:rPr lang="de-DE" dirty="0" smtClean="0"/>
              <a:t>Abschnittsüberschrift</a:t>
            </a:r>
            <a:endParaRPr lang="de-DE" dirty="0"/>
          </a:p>
        </p:txBody>
      </p:sp>
      <p:sp>
        <p:nvSpPr>
          <p:cNvPr id="3" name="Textplatzhalter 2"/>
          <p:cNvSpPr>
            <a:spLocks noGrp="1"/>
          </p:cNvSpPr>
          <p:nvPr>
            <p:ph type="body" idx="1" hasCustomPrompt="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Abschnittsüberschrift</a:t>
            </a:r>
          </a:p>
        </p:txBody>
      </p:sp>
      <p:pic>
        <p:nvPicPr>
          <p:cNvPr id="9" name="Grafik 8"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pic>
        <p:nvPicPr>
          <p:cNvPr id="6" name="Grafik 5"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
        <p:nvSpPr>
          <p:cNvPr id="7" name="Titel 6"/>
          <p:cNvSpPr txBox="1">
            <a:spLocks/>
          </p:cNvSpPr>
          <p:nvPr userDrawn="1"/>
        </p:nvSpPr>
        <p:spPr>
          <a:xfrm>
            <a:off x="1214414" y="71414"/>
            <a:ext cx="6929487" cy="642942"/>
          </a:xfrm>
          <a:prstGeom prst="rect">
            <a:avLst/>
          </a:prstGeom>
        </p:spPr>
        <p:txBody>
          <a:bodyPr vert="horz" lIns="91440" tIns="45720" rIns="91440" bIns="45720" rtlCol="0" anchor="ctr">
            <a:normAutofit/>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de-DE" sz="2400" b="0" i="0" u="none" strike="noStrike" kern="1200" cap="none" spc="0" normalizeH="0" baseline="0" noProof="0" dirty="0" smtClean="0">
                <a:ln>
                  <a:noFill/>
                </a:ln>
                <a:solidFill>
                  <a:schemeClr val="tx2"/>
                </a:solidFill>
                <a:effectLst/>
                <a:uLnTx/>
                <a:uFillTx/>
                <a:latin typeface="Verdana" pitchFamily="34" charset="0"/>
                <a:ea typeface="Verdana" pitchFamily="34" charset="0"/>
                <a:cs typeface="Verdana" pitchFamily="34" charset="0"/>
              </a:rPr>
              <a:t>Abschnittsübersicht</a:t>
            </a:r>
            <a:endParaRPr kumimoji="0" lang="de-DE" sz="2400" b="0" i="0" u="none" strike="noStrike" kern="1200" cap="none" spc="0" normalizeH="0" baseline="0" noProof="0" dirty="0">
              <a:ln>
                <a:noFill/>
              </a:ln>
              <a:solidFill>
                <a:schemeClr val="tx2"/>
              </a:solidFill>
              <a:effectLst/>
              <a:uLnTx/>
              <a:uFillTx/>
              <a:latin typeface="Verdana" pitchFamily="34" charset="0"/>
              <a:ea typeface="Verdana" pitchFamily="34" charset="0"/>
              <a:cs typeface="Verdana" pitchFamily="34" charset="0"/>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57200" y="1081071"/>
            <a:ext cx="4038600" cy="4525963"/>
          </a:xfrm>
        </p:spPr>
        <p:txBody>
          <a:bodyPr/>
          <a:lstStyle>
            <a:lvl1pPr>
              <a:defRPr sz="2000" baseline="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Clr>
                <a:schemeClr val="tx2"/>
              </a:buClr>
              <a:buFont typeface="Arial" pitchFamily="34" charset="0"/>
              <a:buChar char="»"/>
              <a:defRPr sz="1400">
                <a:latin typeface="Verdana" pitchFamily="34" charset="0"/>
                <a:ea typeface="Verdana" pitchFamily="34" charset="0"/>
                <a:cs typeface="Verdana" pitchFamily="34" charset="0"/>
              </a:defRPr>
            </a:lvl4pPr>
            <a:lvl5pPr>
              <a:defRPr sz="18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de-DE" dirty="0" smtClean="0"/>
              <a:t>Inhalt 1, Erste Ebene</a:t>
            </a:r>
          </a:p>
          <a:p>
            <a:pPr lvl="1"/>
            <a:r>
              <a:rPr lang="de-DE" dirty="0" smtClean="0"/>
              <a:t>Zweite Ebene</a:t>
            </a:r>
          </a:p>
          <a:p>
            <a:pPr lvl="2"/>
            <a:r>
              <a:rPr lang="de-DE" dirty="0" smtClean="0"/>
              <a:t>Dritte Ebene</a:t>
            </a:r>
          </a:p>
          <a:p>
            <a:pPr lvl="3"/>
            <a:r>
              <a:rPr lang="de-DE" dirty="0" smtClean="0"/>
              <a:t>Vierte Ebene</a:t>
            </a:r>
          </a:p>
        </p:txBody>
      </p:sp>
      <p:sp>
        <p:nvSpPr>
          <p:cNvPr id="4" name="Inhaltsplatzhalter 3"/>
          <p:cNvSpPr>
            <a:spLocks noGrp="1"/>
          </p:cNvSpPr>
          <p:nvPr>
            <p:ph sz="half" idx="2" hasCustomPrompt="1"/>
          </p:nvPr>
        </p:nvSpPr>
        <p:spPr>
          <a:xfrm>
            <a:off x="4648200" y="1081071"/>
            <a:ext cx="4038600" cy="4525963"/>
          </a:xfrm>
        </p:spPr>
        <p:txBody>
          <a:bodyPr/>
          <a:lstStyle>
            <a:lvl1pPr>
              <a:defRPr sz="20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Font typeface="Arial" pitchFamily="34" charset="0"/>
              <a:buChar char="»"/>
              <a:defRPr sz="1400">
                <a:latin typeface="Verdana" pitchFamily="34" charset="0"/>
                <a:ea typeface="Verdana" pitchFamily="34" charset="0"/>
                <a:cs typeface="Verdana" pitchFamily="34" charset="0"/>
              </a:defRPr>
            </a:lvl4pPr>
            <a:lvl5pPr>
              <a:defRPr sz="18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de-DE" dirty="0" smtClean="0"/>
              <a:t>Inhalt 2, Erste Ebene</a:t>
            </a:r>
          </a:p>
          <a:p>
            <a:pPr lvl="1"/>
            <a:r>
              <a:rPr lang="de-DE" dirty="0" smtClean="0"/>
              <a:t>Zweite Ebene</a:t>
            </a:r>
          </a:p>
          <a:p>
            <a:pPr lvl="2"/>
            <a:r>
              <a:rPr lang="de-DE" dirty="0" smtClean="0"/>
              <a:t>Dritte Ebene</a:t>
            </a:r>
          </a:p>
          <a:p>
            <a:pPr lvl="3"/>
            <a:r>
              <a:rPr lang="de-DE" dirty="0" smtClean="0"/>
              <a:t>Vierte Ebene</a:t>
            </a:r>
          </a:p>
        </p:txBody>
      </p:sp>
      <p:pic>
        <p:nvPicPr>
          <p:cNvPr id="10" name="Grafik 9"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sp>
        <p:nvSpPr>
          <p:cNvPr id="7" name="Titel 6"/>
          <p:cNvSpPr>
            <a:spLocks noGrp="1"/>
          </p:cNvSpPr>
          <p:nvPr>
            <p:ph type="title" hasCustomPrompt="1"/>
          </p:nvPr>
        </p:nvSpPr>
        <p:spPr/>
        <p:txBody>
          <a:bodyPr/>
          <a:lstStyle>
            <a:lvl1pPr>
              <a:defRPr/>
            </a:lvl1pPr>
          </a:lstStyle>
          <a:p>
            <a:r>
              <a:rPr lang="de-DE" dirty="0" smtClean="0"/>
              <a:t>2 Inhalte Layout</a:t>
            </a:r>
            <a:endParaRPr lang="de-DE" dirty="0"/>
          </a:p>
        </p:txBody>
      </p:sp>
      <p:pic>
        <p:nvPicPr>
          <p:cNvPr id="9" name="Grafik 8"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smtClean="0"/>
              <a:t>Vergleich Layout</a:t>
            </a:r>
            <a:endParaRPr lang="de-DE" dirty="0"/>
          </a:p>
        </p:txBody>
      </p:sp>
      <p:sp>
        <p:nvSpPr>
          <p:cNvPr id="3" name="Textplatzhalter 2"/>
          <p:cNvSpPr>
            <a:spLocks noGrp="1"/>
          </p:cNvSpPr>
          <p:nvPr>
            <p:ph type="body" idx="1" hasCustomPrompt="1"/>
          </p:nvPr>
        </p:nvSpPr>
        <p:spPr>
          <a:xfrm>
            <a:off x="457201" y="1081071"/>
            <a:ext cx="4040188" cy="750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Überschrift 1</a:t>
            </a:r>
          </a:p>
        </p:txBody>
      </p:sp>
      <p:sp>
        <p:nvSpPr>
          <p:cNvPr id="4" name="Inhaltsplatzhalter 3"/>
          <p:cNvSpPr>
            <a:spLocks noGrp="1"/>
          </p:cNvSpPr>
          <p:nvPr>
            <p:ph sz="half" idx="2" hasCustomPrompt="1"/>
          </p:nvPr>
        </p:nvSpPr>
        <p:spPr>
          <a:xfrm>
            <a:off x="457201" y="1831951"/>
            <a:ext cx="4040188" cy="3840171"/>
          </a:xfrm>
        </p:spPr>
        <p:txBody>
          <a:bodyPr/>
          <a:lstStyle>
            <a:lvl1pPr>
              <a:defRPr sz="20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Clr>
                <a:schemeClr val="tx2"/>
              </a:buClr>
              <a:buFont typeface="Arial" pitchFamily="34" charset="0"/>
              <a:buChar char="»"/>
              <a:defRPr sz="14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600"/>
            </a:lvl6pPr>
            <a:lvl7pPr>
              <a:defRPr sz="1600"/>
            </a:lvl7pPr>
            <a:lvl8pPr>
              <a:defRPr sz="1600"/>
            </a:lvl8pPr>
            <a:lvl9pPr>
              <a:defRPr sz="1600"/>
            </a:lvl9p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sp>
        <p:nvSpPr>
          <p:cNvPr id="5" name="Textplatzhalter 4"/>
          <p:cNvSpPr>
            <a:spLocks noGrp="1"/>
          </p:cNvSpPr>
          <p:nvPr>
            <p:ph type="body" sz="quarter" idx="3" hasCustomPrompt="1"/>
          </p:nvPr>
        </p:nvSpPr>
        <p:spPr>
          <a:xfrm>
            <a:off x="4645026" y="1081071"/>
            <a:ext cx="4041775" cy="75087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Überschrift 2</a:t>
            </a:r>
          </a:p>
        </p:txBody>
      </p:sp>
      <p:sp>
        <p:nvSpPr>
          <p:cNvPr id="6" name="Inhaltsplatzhalter 5"/>
          <p:cNvSpPr>
            <a:spLocks noGrp="1"/>
          </p:cNvSpPr>
          <p:nvPr>
            <p:ph sz="quarter" idx="4" hasCustomPrompt="1"/>
          </p:nvPr>
        </p:nvSpPr>
        <p:spPr>
          <a:xfrm>
            <a:off x="4645026" y="1831951"/>
            <a:ext cx="4041775" cy="3840171"/>
          </a:xfrm>
        </p:spPr>
        <p:txBody>
          <a:bodyPr/>
          <a:lstStyle>
            <a:lvl1pPr>
              <a:defRPr sz="20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Clr>
                <a:schemeClr val="tx2"/>
              </a:buClr>
              <a:buFont typeface="Arial" pitchFamily="34" charset="0"/>
              <a:buChar char="»"/>
              <a:defRPr sz="14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600"/>
            </a:lvl6pPr>
            <a:lvl7pPr>
              <a:defRPr sz="1600"/>
            </a:lvl7pPr>
            <a:lvl8pPr>
              <a:defRPr sz="1600"/>
            </a:lvl8pPr>
            <a:lvl9pPr>
              <a:defRPr sz="1600"/>
            </a:lvl9p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pic>
        <p:nvPicPr>
          <p:cNvPr id="12" name="Grafik 11"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pic>
        <p:nvPicPr>
          <p:cNvPr id="9" name="Grafik 8"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43439" y="1081072"/>
            <a:ext cx="4286280" cy="5054617"/>
          </a:xfrm>
        </p:spPr>
        <p:txBody>
          <a:bodyPr>
            <a:normAutofit/>
          </a:bodyPr>
          <a:lstStyle>
            <a:lvl1pPr>
              <a:defRPr sz="20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Clr>
                <a:schemeClr val="tx2"/>
              </a:buClr>
              <a:buFont typeface="Arial" pitchFamily="34" charset="0"/>
              <a:buChar char="»"/>
              <a:defRPr sz="1400">
                <a:latin typeface="Verdana" pitchFamily="34" charset="0"/>
                <a:ea typeface="Verdana" pitchFamily="34" charset="0"/>
                <a:cs typeface="Verdana" pitchFamily="34" charset="0"/>
              </a:defRPr>
            </a:lvl4pPr>
            <a:lvl5pPr>
              <a:defRPr sz="2000">
                <a:latin typeface="Verdana" pitchFamily="34" charset="0"/>
                <a:ea typeface="Verdana" pitchFamily="34" charset="0"/>
                <a:cs typeface="Verdana" pitchFamily="34" charset="0"/>
              </a:defRPr>
            </a:lvl5pPr>
            <a:lvl6pPr>
              <a:defRPr sz="2000"/>
            </a:lvl6pPr>
            <a:lvl7pPr>
              <a:defRPr sz="2000"/>
            </a:lvl7pPr>
            <a:lvl8pPr>
              <a:defRPr sz="2000"/>
            </a:lvl8pPr>
            <a:lvl9pPr>
              <a:defRPr sz="2000"/>
            </a:lvl9p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sp>
        <p:nvSpPr>
          <p:cNvPr id="4" name="Textplatzhalter 3"/>
          <p:cNvSpPr>
            <a:spLocks noGrp="1"/>
          </p:cNvSpPr>
          <p:nvPr>
            <p:ph type="body" sz="half" idx="2"/>
          </p:nvPr>
        </p:nvSpPr>
        <p:spPr>
          <a:xfrm>
            <a:off x="1357292" y="1081072"/>
            <a:ext cx="3008313" cy="50546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pic>
        <p:nvPicPr>
          <p:cNvPr id="10" name="Grafik 9"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pic>
        <p:nvPicPr>
          <p:cNvPr id="7" name="Grafik 6"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
        <p:nvSpPr>
          <p:cNvPr id="8" name="Titel 6"/>
          <p:cNvSpPr>
            <a:spLocks noGrp="1"/>
          </p:cNvSpPr>
          <p:nvPr>
            <p:ph type="title" hasCustomPrompt="1"/>
          </p:nvPr>
        </p:nvSpPr>
        <p:spPr>
          <a:xfrm>
            <a:off x="1214414" y="71414"/>
            <a:ext cx="6929487" cy="642942"/>
          </a:xfrm>
        </p:spPr>
        <p:txBody>
          <a:bodyPr/>
          <a:lstStyle>
            <a:lvl1pPr>
              <a:defRPr/>
            </a:lvl1pPr>
          </a:lstStyle>
          <a:p>
            <a:r>
              <a:rPr lang="de-DE" dirty="0" smtClean="0"/>
              <a:t>Inhalt mit Überschrift</a:t>
            </a:r>
            <a:endParaRPr lang="de-DE"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792288" y="5076841"/>
            <a:ext cx="5486400" cy="566738"/>
          </a:xfrm>
        </p:spPr>
        <p:txBody>
          <a:bodyPr anchor="b"/>
          <a:lstStyle>
            <a:lvl1pPr algn="l">
              <a:defRPr sz="2000" b="1" baseline="0"/>
            </a:lvl1pPr>
          </a:lstStyle>
          <a:p>
            <a:r>
              <a:rPr lang="de-DE" dirty="0" smtClean="0"/>
              <a:t>Bild mit Überschrift Layout</a:t>
            </a:r>
            <a:endParaRPr lang="de-DE" dirty="0"/>
          </a:p>
        </p:txBody>
      </p:sp>
      <p:sp>
        <p:nvSpPr>
          <p:cNvPr id="3" name="Bildplatzhalter 2"/>
          <p:cNvSpPr>
            <a:spLocks noGrp="1"/>
          </p:cNvSpPr>
          <p:nvPr>
            <p:ph type="pic" idx="1"/>
          </p:nvPr>
        </p:nvSpPr>
        <p:spPr>
          <a:xfrm>
            <a:off x="1792288" y="928670"/>
            <a:ext cx="5486400" cy="407196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sp>
        <p:nvSpPr>
          <p:cNvPr id="4" name="Textplatzhalter 3"/>
          <p:cNvSpPr>
            <a:spLocks noGrp="1"/>
          </p:cNvSpPr>
          <p:nvPr>
            <p:ph type="body" sz="half" idx="2"/>
          </p:nvPr>
        </p:nvSpPr>
        <p:spPr>
          <a:xfrm>
            <a:off x="1792288" y="562453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pic>
        <p:nvPicPr>
          <p:cNvPr id="10" name="Grafik 9" descr="TU_Logo_DIMAblau_transparent.png"/>
          <p:cNvPicPr>
            <a:picLocks noChangeAspect="1"/>
          </p:cNvPicPr>
          <p:nvPr userDrawn="1"/>
        </p:nvPicPr>
        <p:blipFill>
          <a:blip r:embed="rId2" cstate="print"/>
          <a:stretch>
            <a:fillRect/>
          </a:stretch>
        </p:blipFill>
        <p:spPr>
          <a:xfrm>
            <a:off x="8167714" y="71415"/>
            <a:ext cx="762005" cy="571504"/>
          </a:xfrm>
          <a:prstGeom prst="rect">
            <a:avLst/>
          </a:prstGeom>
        </p:spPr>
      </p:pic>
      <p:pic>
        <p:nvPicPr>
          <p:cNvPr id="7" name="Grafik 6" descr="DIMA_Logo_blau_de.png"/>
          <p:cNvPicPr>
            <a:picLocks noChangeAspect="1"/>
          </p:cNvPicPr>
          <p:nvPr userDrawn="1"/>
        </p:nvPicPr>
        <p:blipFill>
          <a:blip r:embed="rId3" cstate="print"/>
          <a:stretch>
            <a:fillRect/>
          </a:stretch>
        </p:blipFill>
        <p:spPr>
          <a:xfrm>
            <a:off x="71406" y="-120040"/>
            <a:ext cx="996340" cy="996340"/>
          </a:xfrm>
          <a:prstGeom prst="rect">
            <a:avLst/>
          </a:prstGeom>
        </p:spPr>
      </p:pic>
      <p:sp>
        <p:nvSpPr>
          <p:cNvPr id="8" name="Titel 6"/>
          <p:cNvSpPr txBox="1">
            <a:spLocks/>
          </p:cNvSpPr>
          <p:nvPr userDrawn="1"/>
        </p:nvSpPr>
        <p:spPr>
          <a:xfrm>
            <a:off x="1214414" y="71414"/>
            <a:ext cx="6929487" cy="642942"/>
          </a:xfrm>
          <a:prstGeom prst="rect">
            <a:avLst/>
          </a:prstGeom>
        </p:spPr>
        <p:txBody>
          <a:bodyPr vert="horz" lIns="91440" tIns="45720" rIns="91440" bIns="45720" rtlCol="0" anchor="ctr">
            <a:normAutofit/>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de-DE" sz="2400" b="0" i="0" u="none" strike="noStrike" kern="1200" cap="none" spc="0" normalizeH="0" baseline="0" noProof="0" dirty="0" smtClean="0">
                <a:ln>
                  <a:noFill/>
                </a:ln>
                <a:solidFill>
                  <a:schemeClr val="tx2"/>
                </a:solidFill>
                <a:effectLst/>
                <a:uLnTx/>
                <a:uFillTx/>
                <a:latin typeface="Verdana" pitchFamily="34" charset="0"/>
                <a:ea typeface="Verdana" pitchFamily="34" charset="0"/>
                <a:cs typeface="Verdana" pitchFamily="34" charset="0"/>
              </a:rPr>
              <a:t>Bild mit Überschrift</a:t>
            </a:r>
            <a:endParaRPr kumimoji="0" lang="de-DE" sz="2400" b="0" i="0" u="none" strike="noStrike" kern="1200" cap="none" spc="0" normalizeH="0" baseline="0" noProof="0" dirty="0">
              <a:ln>
                <a:noFill/>
              </a:ln>
              <a:solidFill>
                <a:schemeClr val="tx2"/>
              </a:solidFill>
              <a:effectLst/>
              <a:uLnTx/>
              <a:uFillTx/>
              <a:latin typeface="Verdana" pitchFamily="34" charset="0"/>
              <a:ea typeface="Verdana" pitchFamily="34" charset="0"/>
              <a:cs typeface="Verdana" pitchFamily="34" charset="0"/>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bg>
      <p:bgPr>
        <a:blipFill dpi="0" rotWithShape="1">
          <a:blip r:embed="rId2" cstate="print">
            <a:lum/>
          </a:blip>
          <a:srcRect/>
          <a:stretch>
            <a:fillRect t="-43000" b="-43000"/>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rot="5400000">
            <a:off x="6322248" y="3036107"/>
            <a:ext cx="4643470" cy="857224"/>
          </a:xfrm>
        </p:spPr>
        <p:txBody>
          <a:bodyPr/>
          <a:lstStyle>
            <a:lvl1pPr>
              <a:defRPr/>
            </a:lvl1pPr>
          </a:lstStyle>
          <a:p>
            <a:r>
              <a:rPr lang="de-DE" dirty="0" smtClean="0"/>
              <a:t>Überschrift</a:t>
            </a:r>
            <a:endParaRPr lang="de-DE" dirty="0"/>
          </a:p>
        </p:txBody>
      </p:sp>
      <p:sp>
        <p:nvSpPr>
          <p:cNvPr id="3" name="Vertikaler Textplatzhalter 2"/>
          <p:cNvSpPr>
            <a:spLocks noGrp="1"/>
          </p:cNvSpPr>
          <p:nvPr>
            <p:ph type="body" orient="vert" idx="1" hasCustomPrompt="1"/>
          </p:nvPr>
        </p:nvSpPr>
        <p:spPr>
          <a:xfrm>
            <a:off x="642911" y="500043"/>
            <a:ext cx="7286676" cy="5857916"/>
          </a:xfrm>
        </p:spPr>
        <p:txBody>
          <a:bodyPr vert="eaVert"/>
          <a:lstStyle>
            <a:lvl1pPr>
              <a:defRPr sz="2000">
                <a:latin typeface="Verdana" pitchFamily="34" charset="0"/>
                <a:ea typeface="Verdana" pitchFamily="34" charset="0"/>
                <a:cs typeface="Verdana" pitchFamily="34" charset="0"/>
              </a:defRPr>
            </a:lvl1pPr>
            <a:lvl2pPr>
              <a:defRPr>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buClr>
                <a:schemeClr val="tx2"/>
              </a:buClr>
              <a:buFont typeface="Arial" pitchFamily="34" charset="0"/>
              <a:buChar char="»"/>
              <a:defRPr sz="1400">
                <a:latin typeface="Verdana" pitchFamily="34" charset="0"/>
                <a:ea typeface="Verdana" pitchFamily="34" charset="0"/>
                <a:cs typeface="Verdana" pitchFamily="34" charset="0"/>
              </a:defRPr>
            </a:lvl4pPr>
            <a:lvl5pPr>
              <a:defRPr>
                <a:latin typeface="Verdana" pitchFamily="34" charset="0"/>
                <a:ea typeface="Verdana" pitchFamily="34" charset="0"/>
                <a:cs typeface="Verdana" pitchFamily="34" charset="0"/>
              </a:defRPr>
            </a:lvl5p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pic>
        <p:nvPicPr>
          <p:cNvPr id="9" name="Grafik 8" descr="TU_Logo_DIMAblau_transparent.png"/>
          <p:cNvPicPr>
            <a:picLocks noChangeAspect="1"/>
          </p:cNvPicPr>
          <p:nvPr userDrawn="1"/>
        </p:nvPicPr>
        <p:blipFill>
          <a:blip r:embed="rId3" cstate="print"/>
          <a:stretch>
            <a:fillRect/>
          </a:stretch>
        </p:blipFill>
        <p:spPr>
          <a:xfrm rot="5400000">
            <a:off x="8215339" y="6000768"/>
            <a:ext cx="762005" cy="571504"/>
          </a:xfrm>
          <a:prstGeom prst="rect">
            <a:avLst/>
          </a:prstGeom>
        </p:spPr>
      </p:pic>
      <p:pic>
        <p:nvPicPr>
          <p:cNvPr id="6" name="Grafik 5" descr="DIMA_Logo_blau_de.png"/>
          <p:cNvPicPr>
            <a:picLocks noChangeAspect="1"/>
          </p:cNvPicPr>
          <p:nvPr userDrawn="1"/>
        </p:nvPicPr>
        <p:blipFill>
          <a:blip r:embed="rId4" cstate="print"/>
          <a:stretch>
            <a:fillRect/>
          </a:stretch>
        </p:blipFill>
        <p:spPr>
          <a:xfrm rot="5400000">
            <a:off x="8128806" y="71414"/>
            <a:ext cx="996340" cy="996340"/>
          </a:xfrm>
          <a:prstGeom prst="rect">
            <a:avLst/>
          </a:prstGeom>
        </p:spPr>
      </p:pic>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214414" y="71414"/>
            <a:ext cx="6929487" cy="642942"/>
          </a:xfrm>
          <a:prstGeom prst="rect">
            <a:avLst/>
          </a:prstGeom>
        </p:spPr>
        <p:txBody>
          <a:bodyPr vert="horz" lIns="91440" tIns="45720" rIns="91440" bIns="45720" rtlCol="0" anchor="ctr">
            <a:normAutofit/>
          </a:bodyPr>
          <a:lstStyle/>
          <a:p>
            <a:r>
              <a:rPr lang="de-DE" dirty="0" smtClean="0"/>
              <a:t>Überschrift</a:t>
            </a:r>
            <a:endParaRPr lang="de-DE" dirty="0"/>
          </a:p>
        </p:txBody>
      </p:sp>
      <p:sp>
        <p:nvSpPr>
          <p:cNvPr id="3" name="Textplatzhalter 2"/>
          <p:cNvSpPr>
            <a:spLocks noGrp="1"/>
          </p:cNvSpPr>
          <p:nvPr>
            <p:ph type="body" idx="1"/>
          </p:nvPr>
        </p:nvSpPr>
        <p:spPr>
          <a:xfrm>
            <a:off x="428596" y="857232"/>
            <a:ext cx="8286808" cy="5500726"/>
          </a:xfrm>
          <a:prstGeom prst="rect">
            <a:avLst/>
          </a:prstGeom>
        </p:spPr>
        <p:txBody>
          <a:bodyPr vert="horz" lIns="91440" tIns="45720" rIns="91440" bIns="45720" rtlCol="0">
            <a:normAutofit/>
          </a:body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p:txBody>
      </p:sp>
      <p:sp>
        <p:nvSpPr>
          <p:cNvPr id="8" name="Textfeld 7"/>
          <p:cNvSpPr txBox="1"/>
          <p:nvPr/>
        </p:nvSpPr>
        <p:spPr>
          <a:xfrm>
            <a:off x="428596" y="6448250"/>
            <a:ext cx="1357322" cy="276999"/>
          </a:xfrm>
          <a:prstGeom prst="rect">
            <a:avLst/>
          </a:prstGeom>
          <a:noFill/>
        </p:spPr>
        <p:txBody>
          <a:bodyPr wrap="square" rtlCol="0" anchor="ctr" anchorCtr="0">
            <a:spAutoFit/>
          </a:bodyPr>
          <a:lstStyle/>
          <a:p>
            <a:pPr algn="ctr"/>
            <a:fld id="{28528B96-7568-41D8-96CE-502631A70B8A}" type="datetime1">
              <a:rPr lang="de-DE" sz="1200" smtClean="0"/>
              <a:pPr algn="ctr"/>
              <a:t>02.09.15</a:t>
            </a:fld>
            <a:endParaRPr lang="de-DE" sz="1200" dirty="0"/>
          </a:p>
        </p:txBody>
      </p:sp>
      <p:sp>
        <p:nvSpPr>
          <p:cNvPr id="9" name="Textfeld 8"/>
          <p:cNvSpPr txBox="1"/>
          <p:nvPr/>
        </p:nvSpPr>
        <p:spPr>
          <a:xfrm>
            <a:off x="3357554" y="6448250"/>
            <a:ext cx="2286016" cy="276999"/>
          </a:xfrm>
          <a:prstGeom prst="rect">
            <a:avLst/>
          </a:prstGeom>
          <a:noFill/>
        </p:spPr>
        <p:txBody>
          <a:bodyPr wrap="square" rtlCol="0" anchor="ctr" anchorCtr="0">
            <a:spAutoFit/>
          </a:bodyPr>
          <a:lstStyle/>
          <a:p>
            <a:pPr algn="ctr"/>
            <a:r>
              <a:rPr lang="de-DE" sz="1200" dirty="0" smtClean="0"/>
              <a:t>DIMA</a:t>
            </a:r>
            <a:r>
              <a:rPr lang="de-DE" sz="1200" baseline="0" dirty="0" smtClean="0"/>
              <a:t> – TU Berlin</a:t>
            </a:r>
            <a:endParaRPr lang="de-DE" sz="1200" dirty="0"/>
          </a:p>
        </p:txBody>
      </p:sp>
      <p:sp>
        <p:nvSpPr>
          <p:cNvPr id="10" name="Textfeld 9"/>
          <p:cNvSpPr txBox="1"/>
          <p:nvPr/>
        </p:nvSpPr>
        <p:spPr>
          <a:xfrm>
            <a:off x="7143768" y="6448250"/>
            <a:ext cx="1571636" cy="276999"/>
          </a:xfrm>
          <a:prstGeom prst="rect">
            <a:avLst/>
          </a:prstGeom>
          <a:noFill/>
        </p:spPr>
        <p:txBody>
          <a:bodyPr wrap="square" rtlCol="0" anchor="ctr" anchorCtr="0">
            <a:spAutoFit/>
          </a:bodyPr>
          <a:lstStyle/>
          <a:p>
            <a:pPr algn="ctr"/>
            <a:fld id="{E69E5221-C149-45B5-AFC7-4C62B9AA2252}" type="slidenum">
              <a:rPr lang="de-DE" sz="1200" smtClean="0"/>
              <a:pPr algn="ctr"/>
              <a:t>‹#›</a:t>
            </a:fld>
            <a:endParaRPr lang="de-DE"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Lst>
  <p:transition>
    <p:fade thruBlk="1"/>
  </p:transition>
  <p:hf sldNum="0" hdr="0" ftr="0" dt="0"/>
  <p:txStyles>
    <p:titleStyle>
      <a:lvl1pPr algn="l" defTabSz="914400" rtl="0" eaLnBrk="1" latinLnBrk="0" hangingPunct="1">
        <a:spcBef>
          <a:spcPct val="0"/>
        </a:spcBef>
        <a:buNone/>
        <a:defRPr sz="2400" kern="1200">
          <a:solidFill>
            <a:schemeClr val="tx2"/>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Clr>
          <a:schemeClr val="tx2"/>
        </a:buClr>
        <a:buFont typeface="Times New Roman" pitchFamily="18" charset="0"/>
        <a:buChar char="■"/>
        <a:defRPr sz="18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Clr>
          <a:schemeClr val="tx2"/>
        </a:buClr>
        <a:buFont typeface="Times New Roman" pitchFamily="18" charset="0"/>
        <a:buChar char="□"/>
        <a:defRPr sz="18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Clr>
          <a:schemeClr val="tx2"/>
        </a:buClr>
        <a:buFont typeface="Symbol" pitchFamily="18" charset="2"/>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107504" y="306388"/>
            <a:ext cx="8928992" cy="1470025"/>
          </a:xfrm>
        </p:spPr>
        <p:txBody>
          <a:bodyPr>
            <a:normAutofit/>
          </a:bodyPr>
          <a:lstStyle/>
          <a:p>
            <a:r>
              <a:rPr lang="en-US" dirty="0" smtClean="0"/>
              <a:t>Online Machine Learning Techniques for Predicting Operator Performance</a:t>
            </a:r>
            <a:endParaRPr lang="en-US" i="1" dirty="0"/>
          </a:p>
        </p:txBody>
      </p:sp>
      <p:sp>
        <p:nvSpPr>
          <p:cNvPr id="5" name="Untertitel 4"/>
          <p:cNvSpPr>
            <a:spLocks noGrp="1"/>
          </p:cNvSpPr>
          <p:nvPr>
            <p:ph type="subTitle" idx="1"/>
          </p:nvPr>
        </p:nvSpPr>
        <p:spPr>
          <a:xfrm>
            <a:off x="107504" y="2004777"/>
            <a:ext cx="8856984" cy="1872208"/>
          </a:xfrm>
        </p:spPr>
        <p:txBody>
          <a:bodyPr>
            <a:normAutofit/>
          </a:bodyPr>
          <a:lstStyle/>
          <a:p>
            <a:r>
              <a:rPr lang="tr-TR" sz="1600" dirty="0" smtClean="0"/>
              <a:t>MASTER’S THESIS BY</a:t>
            </a:r>
          </a:p>
          <a:p>
            <a:r>
              <a:rPr lang="tr-TR" sz="1600" dirty="0" smtClean="0"/>
              <a:t>AHMET ANIL PALA</a:t>
            </a:r>
          </a:p>
          <a:p>
            <a:endParaRPr lang="tr-TR" sz="1400" dirty="0"/>
          </a:p>
          <a:p>
            <a:pPr algn="l"/>
            <a:r>
              <a:rPr lang="tr-TR" sz="1400" dirty="0" err="1" smtClean="0"/>
              <a:t>Thesis</a:t>
            </a:r>
            <a:r>
              <a:rPr lang="tr-TR" sz="1400" dirty="0" smtClean="0"/>
              <a:t> Advisor: MAX HEIMEL	</a:t>
            </a:r>
          </a:p>
          <a:p>
            <a:pPr algn="l"/>
            <a:r>
              <a:rPr lang="tr-TR" sz="1400" dirty="0" err="1" smtClean="0"/>
              <a:t>Thesis</a:t>
            </a:r>
            <a:r>
              <a:rPr lang="tr-TR" sz="1400" dirty="0" smtClean="0"/>
              <a:t> </a:t>
            </a:r>
            <a:r>
              <a:rPr lang="tr-TR" sz="1400" dirty="0" err="1" smtClean="0"/>
              <a:t>Supervisor</a:t>
            </a:r>
            <a:r>
              <a:rPr lang="tr-TR" sz="1400" dirty="0" smtClean="0"/>
              <a:t>: Prof. Dr. VOLKER MARKL			</a:t>
            </a:r>
            <a:r>
              <a:rPr lang="tr-TR" sz="1400" dirty="0" err="1" smtClean="0"/>
              <a:t>September</a:t>
            </a:r>
            <a:r>
              <a:rPr lang="tr-TR" sz="1400" dirty="0" smtClean="0"/>
              <a:t> 3rd, 2015</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4005064"/>
            <a:ext cx="1612980" cy="115212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128" y="4005064"/>
            <a:ext cx="1665506" cy="1238300"/>
          </a:xfrm>
          <a:prstGeom prst="rect">
            <a:avLst/>
          </a:prstGeom>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Accuracy</a:t>
            </a:r>
          </a:p>
          <a:p>
            <a:r>
              <a:rPr lang="en-US" dirty="0" smtClean="0"/>
              <a:t>Robust to Abrupt Concept Changes</a:t>
            </a:r>
          </a:p>
          <a:p>
            <a:r>
              <a:rPr lang="en-US" dirty="0" smtClean="0"/>
              <a:t>Robust to Measurement Noise</a:t>
            </a:r>
          </a:p>
          <a:p>
            <a:r>
              <a:rPr lang="en-US" dirty="0" smtClean="0"/>
              <a:t>Provide Estimation Bounds</a:t>
            </a:r>
          </a:p>
          <a:p>
            <a:r>
              <a:rPr lang="en-US" dirty="0" smtClean="0"/>
              <a:t>Constant Space</a:t>
            </a:r>
          </a:p>
          <a:p>
            <a:r>
              <a:rPr lang="en-US" dirty="0" smtClean="0"/>
              <a:t>Efficiency (</a:t>
            </a:r>
            <a:r>
              <a:rPr lang="en-US" dirty="0"/>
              <a:t>≤</a:t>
            </a:r>
            <a:r>
              <a:rPr lang="en-US" dirty="0" smtClean="0"/>
              <a:t> 1ms/item)</a:t>
            </a:r>
            <a:endParaRPr lang="en-US" dirty="0"/>
          </a:p>
        </p:txBody>
      </p:sp>
      <p:sp>
        <p:nvSpPr>
          <p:cNvPr id="3" name="Title 2"/>
          <p:cNvSpPr>
            <a:spLocks noGrp="1"/>
          </p:cNvSpPr>
          <p:nvPr>
            <p:ph type="title"/>
          </p:nvPr>
        </p:nvSpPr>
        <p:spPr/>
        <p:txBody>
          <a:bodyPr/>
          <a:lstStyle/>
          <a:p>
            <a:r>
              <a:rPr lang="en-US" dirty="0" smtClean="0"/>
              <a:t>Learning Model Requirements</a:t>
            </a:r>
            <a:endParaRPr lang="en-US" dirty="0"/>
          </a:p>
        </p:txBody>
      </p:sp>
    </p:spTree>
    <p:extLst>
      <p:ext uri="{BB962C8B-B14F-4D97-AF65-F5344CB8AC3E}">
        <p14:creationId xmlns:p14="http://schemas.microsoft.com/office/powerpoint/2010/main" val="1046370347"/>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Parametric models</a:t>
            </a:r>
          </a:p>
          <a:p>
            <a:pPr lvl="1"/>
            <a:r>
              <a:rPr lang="en-US" dirty="0"/>
              <a:t>MAP-method</a:t>
            </a:r>
          </a:p>
          <a:p>
            <a:pPr lvl="1"/>
            <a:r>
              <a:rPr lang="en-US" dirty="0" smtClean="0"/>
              <a:t>MLE-method</a:t>
            </a:r>
          </a:p>
          <a:p>
            <a:pPr lvl="1"/>
            <a:endParaRPr lang="en-US" dirty="0" smtClean="0"/>
          </a:p>
          <a:p>
            <a:r>
              <a:rPr lang="en-US" dirty="0" smtClean="0"/>
              <a:t>Non-parametric models</a:t>
            </a:r>
          </a:p>
          <a:p>
            <a:pPr lvl="1"/>
            <a:r>
              <a:rPr lang="en-US" dirty="0" smtClean="0"/>
              <a:t>Gaussian Process Regression</a:t>
            </a:r>
          </a:p>
          <a:p>
            <a:pPr lvl="1"/>
            <a:r>
              <a:rPr lang="en-US" dirty="0" smtClean="0"/>
              <a:t>Kernel Regression</a:t>
            </a:r>
          </a:p>
          <a:p>
            <a:pPr lvl="1"/>
            <a:endParaRPr lang="en-US" dirty="0"/>
          </a:p>
          <a:p>
            <a:pPr lvl="1"/>
            <a:endParaRPr lang="en-US" dirty="0" smtClean="0"/>
          </a:p>
          <a:p>
            <a:pPr marL="457200" lvl="1" indent="0">
              <a:buNone/>
            </a:pPr>
            <a:endParaRPr lang="en-US" dirty="0"/>
          </a:p>
          <a:p>
            <a:pPr lvl="1"/>
            <a:endParaRPr lang="en-US" dirty="0" smtClean="0"/>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Learning Models</a:t>
            </a:r>
            <a:endParaRPr lang="en-US" dirty="0"/>
          </a:p>
        </p:txBody>
      </p:sp>
    </p:spTree>
    <p:extLst>
      <p:ext uri="{BB962C8B-B14F-4D97-AF65-F5344CB8AC3E}">
        <p14:creationId xmlns:p14="http://schemas.microsoft.com/office/powerpoint/2010/main" val="1528806445"/>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Parametric models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16399"/>
            <a:ext cx="6552728" cy="772441"/>
          </a:xfrm>
          <a:prstGeom prst="rect">
            <a:avLst/>
          </a:prstGeom>
        </p:spPr>
      </p:pic>
      <p:sp>
        <p:nvSpPr>
          <p:cNvPr id="2" name="TextBox 1"/>
          <p:cNvSpPr txBox="1"/>
          <p:nvPr/>
        </p:nvSpPr>
        <p:spPr>
          <a:xfrm>
            <a:off x="1115616" y="3563724"/>
            <a:ext cx="2304256" cy="369332"/>
          </a:xfrm>
          <a:prstGeom prst="rect">
            <a:avLst/>
          </a:prstGeom>
          <a:noFill/>
        </p:spPr>
        <p:txBody>
          <a:bodyPr wrap="square" rtlCol="0">
            <a:spAutoFit/>
          </a:bodyPr>
          <a:lstStyle/>
          <a:p>
            <a:r>
              <a:rPr lang="en-US" dirty="0" smtClean="0"/>
              <a:t>Aim is to find      !</a:t>
            </a:r>
            <a:endParaRPr lang="en-US" dirty="0"/>
          </a:p>
        </p:txBody>
      </p:sp>
      <p:pic>
        <p:nvPicPr>
          <p:cNvPr id="8" name="Picture 7"/>
          <p:cNvPicPr>
            <a:picLocks noChangeAspect="1"/>
          </p:cNvPicPr>
          <p:nvPr/>
        </p:nvPicPr>
        <p:blipFill>
          <a:blip r:embed="rId4"/>
          <a:stretch>
            <a:fillRect/>
          </a:stretch>
        </p:blipFill>
        <p:spPr>
          <a:xfrm>
            <a:off x="2483768" y="3563724"/>
            <a:ext cx="291525" cy="349830"/>
          </a:xfrm>
          <a:prstGeom prst="rect">
            <a:avLst/>
          </a:prstGeom>
        </p:spPr>
      </p:pic>
      <p:pic>
        <p:nvPicPr>
          <p:cNvPr id="13" name="Picture 12"/>
          <p:cNvPicPr>
            <a:picLocks noChangeAspect="1"/>
          </p:cNvPicPr>
          <p:nvPr/>
        </p:nvPicPr>
        <p:blipFill>
          <a:blip r:embed="rId5"/>
          <a:stretch>
            <a:fillRect/>
          </a:stretch>
        </p:blipFill>
        <p:spPr>
          <a:xfrm>
            <a:off x="611560" y="2080652"/>
            <a:ext cx="8307820" cy="772284"/>
          </a:xfrm>
          <a:prstGeom prst="rect">
            <a:avLst/>
          </a:prstGeom>
        </p:spPr>
      </p:pic>
    </p:spTree>
    <p:extLst>
      <p:ext uri="{BB962C8B-B14F-4D97-AF65-F5344CB8AC3E}">
        <p14:creationId xmlns:p14="http://schemas.microsoft.com/office/powerpoint/2010/main" val="1390387708"/>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MLE/MAP methods</a:t>
            </a:r>
            <a:endParaRPr lang="en-US" dirty="0"/>
          </a:p>
        </p:txBody>
      </p:sp>
      <p:pic>
        <p:nvPicPr>
          <p:cNvPr id="2" name="Picture 1"/>
          <p:cNvPicPr>
            <a:picLocks noChangeAspect="1"/>
          </p:cNvPicPr>
          <p:nvPr/>
        </p:nvPicPr>
        <p:blipFill>
          <a:blip r:embed="rId3"/>
          <a:stretch>
            <a:fillRect/>
          </a:stretch>
        </p:blipFill>
        <p:spPr>
          <a:xfrm>
            <a:off x="4283968" y="1237565"/>
            <a:ext cx="4176464" cy="622300"/>
          </a:xfrm>
          <a:prstGeom prst="rect">
            <a:avLst/>
          </a:prstGeom>
        </p:spPr>
      </p:pic>
      <p:pic>
        <p:nvPicPr>
          <p:cNvPr id="4" name="Picture 3"/>
          <p:cNvPicPr>
            <a:picLocks noChangeAspect="1"/>
          </p:cNvPicPr>
          <p:nvPr/>
        </p:nvPicPr>
        <p:blipFill>
          <a:blip r:embed="rId4"/>
          <a:stretch>
            <a:fillRect/>
          </a:stretch>
        </p:blipFill>
        <p:spPr>
          <a:xfrm>
            <a:off x="683568" y="1345237"/>
            <a:ext cx="3096345" cy="514628"/>
          </a:xfrm>
          <a:prstGeom prst="rect">
            <a:avLst/>
          </a:prstGeom>
        </p:spPr>
      </p:pic>
      <p:cxnSp>
        <p:nvCxnSpPr>
          <p:cNvPr id="6" name="Curved Connector 5"/>
          <p:cNvCxnSpPr/>
          <p:nvPr/>
        </p:nvCxnSpPr>
        <p:spPr>
          <a:xfrm rot="16200000" flipH="1">
            <a:off x="7082704" y="1854401"/>
            <a:ext cx="523209" cy="36004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24903" y="2276872"/>
            <a:ext cx="1379545" cy="276999"/>
          </a:xfrm>
          <a:prstGeom prst="rect">
            <a:avLst/>
          </a:prstGeom>
          <a:noFill/>
        </p:spPr>
        <p:txBody>
          <a:bodyPr wrap="none" rtlCol="0">
            <a:spAutoFit/>
          </a:bodyPr>
          <a:lstStyle/>
          <a:p>
            <a:r>
              <a:rPr lang="en-US" sz="1200" dirty="0"/>
              <a:t>r</a:t>
            </a:r>
            <a:r>
              <a:rPr lang="en-US" sz="1200" dirty="0" smtClean="0"/>
              <a:t>egularization term</a:t>
            </a:r>
            <a:endParaRPr lang="en-US" sz="1200"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2296025"/>
            <a:ext cx="4793617" cy="3834893"/>
          </a:xfrm>
          <a:prstGeom prst="rect">
            <a:avLst/>
          </a:prstGeom>
        </p:spPr>
      </p:pic>
      <p:sp>
        <p:nvSpPr>
          <p:cNvPr id="23" name="TextBox 22"/>
          <p:cNvSpPr txBox="1"/>
          <p:nvPr/>
        </p:nvSpPr>
        <p:spPr>
          <a:xfrm>
            <a:off x="755576" y="6028546"/>
            <a:ext cx="6858048" cy="230832"/>
          </a:xfrm>
          <a:prstGeom prst="rect">
            <a:avLst/>
          </a:prstGeom>
          <a:noFill/>
        </p:spPr>
        <p:txBody>
          <a:bodyPr wrap="square" rtlCol="0">
            <a:spAutoFit/>
          </a:bodyPr>
          <a:lstStyle/>
          <a:p>
            <a:r>
              <a:rPr lang="en-US" sz="900" dirty="0" smtClean="0"/>
              <a:t>Image taken from </a:t>
            </a:r>
            <a:r>
              <a:rPr lang="en-US" sz="900" dirty="0"/>
              <a:t>http://</a:t>
            </a:r>
            <a:r>
              <a:rPr lang="en-US" sz="900" dirty="0" err="1"/>
              <a:t>pvermees.andropov.org</a:t>
            </a:r>
            <a:r>
              <a:rPr lang="en-US" sz="900" dirty="0"/>
              <a:t>/noble/disc/</a:t>
            </a:r>
            <a:r>
              <a:rPr lang="en-US" sz="900" dirty="0" err="1"/>
              <a:t>discPaper</a:t>
            </a:r>
            <a:r>
              <a:rPr lang="en-US" sz="900" dirty="0"/>
              <a:t>/node19.html</a:t>
            </a:r>
            <a:endParaRPr lang="en-US" dirty="0"/>
          </a:p>
        </p:txBody>
      </p:sp>
    </p:spTree>
    <p:extLst>
      <p:ext uri="{BB962C8B-B14F-4D97-AF65-F5344CB8AC3E}">
        <p14:creationId xmlns:p14="http://schemas.microsoft.com/office/powerpoint/2010/main" val="163376732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Data-driven</a:t>
            </a:r>
            <a:endParaRPr lang="en-US" dirty="0"/>
          </a:p>
          <a:p>
            <a:r>
              <a:rPr lang="en-US" dirty="0" smtClean="0"/>
              <a:t>Accumulative</a:t>
            </a:r>
            <a:endParaRPr lang="en-US" dirty="0"/>
          </a:p>
        </p:txBody>
      </p:sp>
      <p:sp>
        <p:nvSpPr>
          <p:cNvPr id="3" name="Title 2"/>
          <p:cNvSpPr>
            <a:spLocks noGrp="1"/>
          </p:cNvSpPr>
          <p:nvPr>
            <p:ph type="title"/>
          </p:nvPr>
        </p:nvSpPr>
        <p:spPr/>
        <p:txBody>
          <a:bodyPr/>
          <a:lstStyle/>
          <a:p>
            <a:r>
              <a:rPr lang="en-US" dirty="0" smtClean="0"/>
              <a:t>Non-parametric Models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348880"/>
            <a:ext cx="7155432" cy="2934940"/>
          </a:xfrm>
          <a:prstGeom prst="rect">
            <a:avLst/>
          </a:prstGeom>
        </p:spPr>
      </p:pic>
      <p:sp>
        <p:nvSpPr>
          <p:cNvPr id="5" name="Right Brace 4"/>
          <p:cNvSpPr/>
          <p:nvPr/>
        </p:nvSpPr>
        <p:spPr>
          <a:xfrm rot="5400000">
            <a:off x="2497163" y="3567883"/>
            <a:ext cx="216024" cy="39336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tx2"/>
              </a:solidFill>
            </a:endParaRPr>
          </a:p>
        </p:txBody>
      </p:sp>
      <p:sp>
        <p:nvSpPr>
          <p:cNvPr id="6" name="TextBox 5"/>
          <p:cNvSpPr txBox="1"/>
          <p:nvPr/>
        </p:nvSpPr>
        <p:spPr>
          <a:xfrm>
            <a:off x="2049817" y="5642720"/>
            <a:ext cx="1110716" cy="369332"/>
          </a:xfrm>
          <a:prstGeom prst="rect">
            <a:avLst/>
          </a:prstGeom>
          <a:noFill/>
        </p:spPr>
        <p:txBody>
          <a:bodyPr wrap="square" rtlCol="0">
            <a:spAutoFit/>
          </a:bodyPr>
          <a:lstStyle/>
          <a:p>
            <a:r>
              <a:rPr lang="en-US"/>
              <a:t>c</a:t>
            </a:r>
            <a:r>
              <a:rPr lang="en-US" smtClean="0"/>
              <a:t>ase base </a:t>
            </a:r>
            <a:endParaRPr lang="en-US"/>
          </a:p>
        </p:txBody>
      </p:sp>
    </p:spTree>
    <p:extLst>
      <p:ext uri="{BB962C8B-B14F-4D97-AF65-F5344CB8AC3E}">
        <p14:creationId xmlns:p14="http://schemas.microsoft.com/office/powerpoint/2010/main" val="1309420696"/>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All targets as a single point in Gaussian distribution</a:t>
            </a:r>
          </a:p>
          <a:p>
            <a:r>
              <a:rPr lang="en-US" dirty="0" smtClean="0"/>
              <a:t>Considering the functions that can map data points to the observed targets in the function space</a:t>
            </a:r>
          </a:p>
          <a:p>
            <a:endParaRPr lang="en-US" dirty="0"/>
          </a:p>
        </p:txBody>
      </p:sp>
      <p:sp>
        <p:nvSpPr>
          <p:cNvPr id="3" name="Title 2"/>
          <p:cNvSpPr>
            <a:spLocks noGrp="1"/>
          </p:cNvSpPr>
          <p:nvPr>
            <p:ph type="title"/>
          </p:nvPr>
        </p:nvSpPr>
        <p:spPr/>
        <p:txBody>
          <a:bodyPr/>
          <a:lstStyle/>
          <a:p>
            <a:r>
              <a:rPr lang="en-US" dirty="0" smtClean="0"/>
              <a:t>Gaussian Process Regression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500" y="3327834"/>
            <a:ext cx="5007500" cy="30301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5" y="1856606"/>
            <a:ext cx="4369437" cy="2942456"/>
          </a:xfrm>
          <a:prstGeom prst="rect">
            <a:avLst/>
          </a:prstGeom>
        </p:spPr>
      </p:pic>
      <p:sp>
        <p:nvSpPr>
          <p:cNvPr id="6" name="TextBox 5"/>
          <p:cNvSpPr txBox="1"/>
          <p:nvPr/>
        </p:nvSpPr>
        <p:spPr>
          <a:xfrm>
            <a:off x="118967" y="5209178"/>
            <a:ext cx="4536504" cy="230832"/>
          </a:xfrm>
          <a:prstGeom prst="rect">
            <a:avLst/>
          </a:prstGeom>
          <a:noFill/>
        </p:spPr>
        <p:txBody>
          <a:bodyPr wrap="square" rtlCol="0">
            <a:spAutoFit/>
          </a:bodyPr>
          <a:lstStyle/>
          <a:p>
            <a:r>
              <a:rPr lang="en-US" sz="900" dirty="0" smtClean="0"/>
              <a:t>Images </a:t>
            </a:r>
            <a:r>
              <a:rPr lang="en-US" sz="900" dirty="0"/>
              <a:t>taken from http://</a:t>
            </a:r>
            <a:r>
              <a:rPr lang="en-US" sz="900" dirty="0" err="1"/>
              <a:t>pythonhosted.org</a:t>
            </a:r>
            <a:r>
              <a:rPr lang="en-US" sz="900" dirty="0"/>
              <a:t>/</a:t>
            </a:r>
            <a:r>
              <a:rPr lang="en-US" sz="900" dirty="0" err="1"/>
              <a:t>infpy</a:t>
            </a:r>
            <a:r>
              <a:rPr lang="en-US" sz="900" dirty="0"/>
              <a:t>/</a:t>
            </a:r>
            <a:r>
              <a:rPr lang="en-US" sz="900" dirty="0" err="1"/>
              <a:t>gps.html</a:t>
            </a:r>
            <a:r>
              <a:rPr lang="en-US" sz="900" dirty="0"/>
              <a:t> </a:t>
            </a:r>
            <a:endParaRPr lang="en-US" dirty="0"/>
          </a:p>
        </p:txBody>
      </p:sp>
      <p:pic>
        <p:nvPicPr>
          <p:cNvPr id="7" name="Picture 6"/>
          <p:cNvPicPr>
            <a:picLocks noChangeAspect="1"/>
          </p:cNvPicPr>
          <p:nvPr/>
        </p:nvPicPr>
        <p:blipFill>
          <a:blip r:embed="rId5"/>
          <a:stretch>
            <a:fillRect/>
          </a:stretch>
        </p:blipFill>
        <p:spPr>
          <a:xfrm>
            <a:off x="4820715" y="2348880"/>
            <a:ext cx="3321369" cy="432048"/>
          </a:xfrm>
          <a:prstGeom prst="rect">
            <a:avLst/>
          </a:prstGeom>
        </p:spPr>
      </p:pic>
    </p:spTree>
    <p:extLst>
      <p:ext uri="{BB962C8B-B14F-4D97-AF65-F5344CB8AC3E}">
        <p14:creationId xmlns:p14="http://schemas.microsoft.com/office/powerpoint/2010/main" val="79483200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Based on kernel-density estimation</a:t>
            </a:r>
          </a:p>
          <a:p>
            <a:r>
              <a:rPr lang="en-US" dirty="0"/>
              <a:t>Generalization of </a:t>
            </a:r>
            <a:r>
              <a:rPr lang="en-US" dirty="0" smtClean="0"/>
              <a:t>k-NN method</a:t>
            </a:r>
          </a:p>
          <a:p>
            <a:endParaRPr lang="en-US" dirty="0"/>
          </a:p>
        </p:txBody>
      </p:sp>
      <p:sp>
        <p:nvSpPr>
          <p:cNvPr id="3" name="Title 2"/>
          <p:cNvSpPr>
            <a:spLocks noGrp="1"/>
          </p:cNvSpPr>
          <p:nvPr>
            <p:ph type="title"/>
          </p:nvPr>
        </p:nvSpPr>
        <p:spPr/>
        <p:txBody>
          <a:bodyPr/>
          <a:lstStyle/>
          <a:p>
            <a:r>
              <a:rPr lang="en-US" dirty="0" smtClean="0"/>
              <a:t>Kernel Regression</a:t>
            </a:r>
            <a:endParaRPr lang="en-US" dirty="0"/>
          </a:p>
        </p:txBody>
      </p:sp>
      <p:pic>
        <p:nvPicPr>
          <p:cNvPr id="5" name="Picture 4"/>
          <p:cNvPicPr>
            <a:picLocks noChangeAspect="1"/>
          </p:cNvPicPr>
          <p:nvPr/>
        </p:nvPicPr>
        <p:blipFill>
          <a:blip r:embed="rId3"/>
          <a:stretch>
            <a:fillRect/>
          </a:stretch>
        </p:blipFill>
        <p:spPr>
          <a:xfrm>
            <a:off x="683568" y="2348880"/>
            <a:ext cx="7182503" cy="3096344"/>
          </a:xfrm>
          <a:prstGeom prst="rect">
            <a:avLst/>
          </a:prstGeom>
        </p:spPr>
      </p:pic>
      <p:sp>
        <p:nvSpPr>
          <p:cNvPr id="4" name="Rectangle 3"/>
          <p:cNvSpPr/>
          <p:nvPr/>
        </p:nvSpPr>
        <p:spPr>
          <a:xfrm>
            <a:off x="2286000" y="5559624"/>
            <a:ext cx="4572000" cy="400110"/>
          </a:xfrm>
          <a:prstGeom prst="rect">
            <a:avLst/>
          </a:prstGeom>
        </p:spPr>
        <p:txBody>
          <a:bodyPr>
            <a:spAutoFit/>
          </a:bodyPr>
          <a:lstStyle/>
          <a:p>
            <a:r>
              <a:rPr lang="en-US" sz="1000" dirty="0" smtClean="0"/>
              <a:t>Graph taken from </a:t>
            </a:r>
            <a:r>
              <a:rPr lang="en-US" sz="1000" dirty="0"/>
              <a:t>Silverman, Bernard W. </a:t>
            </a:r>
            <a:r>
              <a:rPr lang="en-US" sz="1000" i="1" dirty="0"/>
              <a:t>Density estimation for statistics and data analysis</a:t>
            </a:r>
            <a:r>
              <a:rPr lang="en-US" sz="1000" dirty="0"/>
              <a:t>.</a:t>
            </a:r>
          </a:p>
        </p:txBody>
      </p:sp>
      <p:cxnSp>
        <p:nvCxnSpPr>
          <p:cNvPr id="7" name="Straight Arrow Connector 6"/>
          <p:cNvCxnSpPr/>
          <p:nvPr/>
        </p:nvCxnSpPr>
        <p:spPr>
          <a:xfrm flipV="1">
            <a:off x="5292080" y="3284984"/>
            <a:ext cx="1224136"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88024" y="3284984"/>
            <a:ext cx="1540791" cy="99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87777" y="3284984"/>
            <a:ext cx="1945570" cy="103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07352" y="2873805"/>
            <a:ext cx="1990994" cy="369332"/>
          </a:xfrm>
          <a:prstGeom prst="rect">
            <a:avLst/>
          </a:prstGeom>
          <a:noFill/>
        </p:spPr>
        <p:txBody>
          <a:bodyPr wrap="none" rtlCol="0">
            <a:spAutoFit/>
          </a:bodyPr>
          <a:lstStyle/>
          <a:p>
            <a:r>
              <a:rPr lang="en-US" dirty="0"/>
              <a:t>c</a:t>
            </a:r>
            <a:r>
              <a:rPr lang="en-US" dirty="0" smtClean="0"/>
              <a:t>an be seen as </a:t>
            </a:r>
            <a:r>
              <a:rPr lang="en-US" i="1" dirty="0" smtClean="0"/>
              <a:t>bins</a:t>
            </a:r>
            <a:endParaRPr lang="en-US" i="1" dirty="0"/>
          </a:p>
        </p:txBody>
      </p:sp>
    </p:spTree>
    <p:extLst>
      <p:ext uri="{BB962C8B-B14F-4D97-AF65-F5344CB8AC3E}">
        <p14:creationId xmlns:p14="http://schemas.microsoft.com/office/powerpoint/2010/main" val="1205350114"/>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Incremental update mechanism</a:t>
            </a:r>
          </a:p>
          <a:p>
            <a:r>
              <a:rPr lang="en-US" dirty="0" smtClean="0"/>
              <a:t>Removal of obsolete examples (</a:t>
            </a:r>
            <a:r>
              <a:rPr lang="en-US" dirty="0" err="1" smtClean="0"/>
              <a:t>downdate</a:t>
            </a:r>
            <a:r>
              <a:rPr lang="en-US" dirty="0" smtClean="0"/>
              <a:t>)</a:t>
            </a:r>
            <a:endParaRPr lang="en-US" dirty="0"/>
          </a:p>
        </p:txBody>
      </p:sp>
      <p:sp>
        <p:nvSpPr>
          <p:cNvPr id="3" name="Title 2"/>
          <p:cNvSpPr>
            <a:spLocks noGrp="1"/>
          </p:cNvSpPr>
          <p:nvPr>
            <p:ph type="title"/>
          </p:nvPr>
        </p:nvSpPr>
        <p:spPr/>
        <p:txBody>
          <a:bodyPr/>
          <a:lstStyle/>
          <a:p>
            <a:r>
              <a:rPr lang="en-US" dirty="0" smtClean="0"/>
              <a:t>Approach</a:t>
            </a:r>
            <a:endParaRPr lang="en-US" dirty="0"/>
          </a:p>
        </p:txBody>
      </p:sp>
    </p:spTree>
    <p:extLst>
      <p:ext uri="{BB962C8B-B14F-4D97-AF65-F5344CB8AC3E}">
        <p14:creationId xmlns:p14="http://schemas.microsoft.com/office/powerpoint/2010/main" val="1090040759"/>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Sliding-windowed design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1" y="2420888"/>
            <a:ext cx="8494395" cy="2232248"/>
          </a:xfrm>
          <a:prstGeom prst="rect">
            <a:avLst/>
          </a:prstGeom>
        </p:spPr>
      </p:pic>
    </p:spTree>
    <p:extLst>
      <p:ext uri="{BB962C8B-B14F-4D97-AF65-F5344CB8AC3E}">
        <p14:creationId xmlns:p14="http://schemas.microsoft.com/office/powerpoint/2010/main" val="1844967250"/>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Sliding-windowed design – state transition </a:t>
            </a:r>
            <a:r>
              <a:rPr lang="en-US" dirty="0"/>
              <a:t>d</a:t>
            </a:r>
            <a:r>
              <a:rPr lang="en-US" dirty="0" smtClean="0"/>
              <a:t>iagram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764704"/>
            <a:ext cx="8087678" cy="5760640"/>
          </a:xfrm>
          <a:prstGeom prst="rect">
            <a:avLst/>
          </a:prstGeom>
        </p:spPr>
      </p:pic>
    </p:spTree>
    <p:extLst>
      <p:ext uri="{BB962C8B-B14F-4D97-AF65-F5344CB8AC3E}">
        <p14:creationId xmlns:p14="http://schemas.microsoft.com/office/powerpoint/2010/main" val="582187500"/>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Motivation</a:t>
            </a:r>
          </a:p>
          <a:p>
            <a:r>
              <a:rPr lang="en-US" dirty="0" smtClean="0"/>
              <a:t>Problem</a:t>
            </a:r>
          </a:p>
          <a:p>
            <a:r>
              <a:rPr lang="en-US" dirty="0" smtClean="0"/>
              <a:t>Existing Methods</a:t>
            </a:r>
          </a:p>
          <a:p>
            <a:r>
              <a:rPr lang="en-US" dirty="0" smtClean="0"/>
              <a:t>Approach</a:t>
            </a:r>
          </a:p>
          <a:p>
            <a:r>
              <a:rPr lang="en-US" dirty="0" smtClean="0"/>
              <a:t>Evaluation</a:t>
            </a:r>
          </a:p>
          <a:p>
            <a:r>
              <a:rPr lang="en-US" dirty="0" smtClean="0"/>
              <a:t>Summary</a:t>
            </a:r>
          </a:p>
          <a:p>
            <a:endParaRPr lang="tr-TR" dirty="0"/>
          </a:p>
          <a:p>
            <a:endParaRPr lang="tr-TR" dirty="0" smtClean="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623641998"/>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Forgetting-based design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348880"/>
            <a:ext cx="7436622" cy="2020044"/>
          </a:xfrm>
          <a:prstGeom prst="rect">
            <a:avLst/>
          </a:prstGeom>
        </p:spPr>
      </p:pic>
    </p:spTree>
    <p:extLst>
      <p:ext uri="{BB962C8B-B14F-4D97-AF65-F5344CB8AC3E}">
        <p14:creationId xmlns:p14="http://schemas.microsoft.com/office/powerpoint/2010/main" val="1164564929"/>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Forgetting-based </a:t>
            </a:r>
            <a:r>
              <a:rPr lang="en-US" dirty="0"/>
              <a:t>design – state transition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626" y="1916832"/>
            <a:ext cx="6534920" cy="2880320"/>
          </a:xfrm>
          <a:prstGeom prst="rect">
            <a:avLst/>
          </a:prstGeom>
        </p:spPr>
      </p:pic>
    </p:spTree>
    <p:extLst>
      <p:ext uri="{BB962C8B-B14F-4D97-AF65-F5344CB8AC3E}">
        <p14:creationId xmlns:p14="http://schemas.microsoft.com/office/powerpoint/2010/main" val="1389114479"/>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Implementation of ‘predict’ for MLE/MAP learners</a:t>
            </a:r>
            <a:endParaRPr lang="en-US" dirty="0"/>
          </a:p>
        </p:txBody>
      </p:sp>
      <p:pic>
        <p:nvPicPr>
          <p:cNvPr id="6" name="Picture 5"/>
          <p:cNvPicPr>
            <a:picLocks noChangeAspect="1"/>
          </p:cNvPicPr>
          <p:nvPr/>
        </p:nvPicPr>
        <p:blipFill>
          <a:blip r:embed="rId3"/>
          <a:stretch>
            <a:fillRect/>
          </a:stretch>
        </p:blipFill>
        <p:spPr>
          <a:xfrm>
            <a:off x="395536" y="1028385"/>
            <a:ext cx="1758212" cy="573330"/>
          </a:xfrm>
          <a:prstGeom prst="rect">
            <a:avLst/>
          </a:prstGeom>
        </p:spPr>
      </p:pic>
      <p:pic>
        <p:nvPicPr>
          <p:cNvPr id="7" name="Picture 6"/>
          <p:cNvPicPr>
            <a:picLocks noChangeAspect="1"/>
          </p:cNvPicPr>
          <p:nvPr/>
        </p:nvPicPr>
        <p:blipFill>
          <a:blip r:embed="rId4"/>
          <a:stretch>
            <a:fillRect/>
          </a:stretch>
        </p:blipFill>
        <p:spPr>
          <a:xfrm>
            <a:off x="323528" y="1783482"/>
            <a:ext cx="7776864" cy="853430"/>
          </a:xfrm>
          <a:prstGeom prst="rect">
            <a:avLst/>
          </a:prstGeom>
        </p:spPr>
      </p:pic>
      <p:sp>
        <p:nvSpPr>
          <p:cNvPr id="8" name="Right Brace 7"/>
          <p:cNvSpPr/>
          <p:nvPr/>
        </p:nvSpPr>
        <p:spPr>
          <a:xfrm rot="5400000">
            <a:off x="4067943" y="2420889"/>
            <a:ext cx="144018" cy="288032"/>
          </a:xfrm>
          <a:prstGeom prst="rightBrace">
            <a:avLst>
              <a:gd name="adj1" fmla="val 15234"/>
              <a:gd name="adj2" fmla="val 521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5400000">
            <a:off x="7596335" y="2420889"/>
            <a:ext cx="144018" cy="288032"/>
          </a:xfrm>
          <a:prstGeom prst="rightBrace">
            <a:avLst>
              <a:gd name="adj1" fmla="val 15234"/>
              <a:gd name="adj2" fmla="val 521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p:cNvCxnSpPr>
            <a:stCxn id="7" idx="2"/>
          </p:cNvCxnSpPr>
          <p:nvPr/>
        </p:nvCxnSpPr>
        <p:spPr>
          <a:xfrm>
            <a:off x="4211960" y="2636912"/>
            <a:ext cx="1202044"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236296" y="2636912"/>
            <a:ext cx="288034"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14005" y="3356992"/>
            <a:ext cx="2038315" cy="369332"/>
          </a:xfrm>
          <a:prstGeom prst="rect">
            <a:avLst/>
          </a:prstGeom>
          <a:noFill/>
        </p:spPr>
        <p:txBody>
          <a:bodyPr wrap="none" rtlCol="0">
            <a:spAutoFit/>
          </a:bodyPr>
          <a:lstStyle/>
          <a:p>
            <a:r>
              <a:rPr lang="en-US" dirty="0"/>
              <a:t>i</a:t>
            </a:r>
            <a:r>
              <a:rPr lang="en-US" dirty="0" smtClean="0"/>
              <a:t>nstantaneous error</a:t>
            </a:r>
            <a:endParaRPr lang="en-US" dirty="0"/>
          </a:p>
        </p:txBody>
      </p:sp>
    </p:spTree>
    <p:extLst>
      <p:ext uri="{BB962C8B-B14F-4D97-AF65-F5344CB8AC3E}">
        <p14:creationId xmlns:p14="http://schemas.microsoft.com/office/powerpoint/2010/main" val="836084369"/>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3-learner ensemble for estimating prediction bounds for MLE/MAP learners</a:t>
            </a:r>
          </a:p>
        </p:txBody>
      </p:sp>
      <p:pic>
        <p:nvPicPr>
          <p:cNvPr id="6" name="Picture 5"/>
          <p:cNvPicPr>
            <a:picLocks noChangeAspect="1"/>
          </p:cNvPicPr>
          <p:nvPr/>
        </p:nvPicPr>
        <p:blipFill>
          <a:blip r:embed="rId3"/>
          <a:stretch>
            <a:fillRect/>
          </a:stretch>
        </p:blipFill>
        <p:spPr>
          <a:xfrm>
            <a:off x="395536" y="1028385"/>
            <a:ext cx="1758212" cy="5733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509" y="1700808"/>
            <a:ext cx="8917860" cy="4176464"/>
          </a:xfrm>
          <a:prstGeom prst="rect">
            <a:avLst/>
          </a:prstGeom>
        </p:spPr>
      </p:pic>
    </p:spTree>
    <p:extLst>
      <p:ext uri="{BB962C8B-B14F-4D97-AF65-F5344CB8AC3E}">
        <p14:creationId xmlns:p14="http://schemas.microsoft.com/office/powerpoint/2010/main" val="861972735"/>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Implementation of </a:t>
            </a:r>
            <a:r>
              <a:rPr lang="en-US" dirty="0" smtClean="0"/>
              <a:t>‘tune’ </a:t>
            </a:r>
            <a:r>
              <a:rPr lang="en-US" dirty="0"/>
              <a:t>for </a:t>
            </a:r>
            <a:r>
              <a:rPr lang="en-US" dirty="0" smtClean="0"/>
              <a:t>GP Regression</a:t>
            </a:r>
            <a:endParaRPr lang="en-US" dirty="0"/>
          </a:p>
        </p:txBody>
      </p:sp>
      <p:pic>
        <p:nvPicPr>
          <p:cNvPr id="4" name="Picture 3"/>
          <p:cNvPicPr>
            <a:picLocks noChangeAspect="1"/>
          </p:cNvPicPr>
          <p:nvPr/>
        </p:nvPicPr>
        <p:blipFill>
          <a:blip r:embed="rId3"/>
          <a:stretch>
            <a:fillRect/>
          </a:stretch>
        </p:blipFill>
        <p:spPr>
          <a:xfrm>
            <a:off x="971600" y="1196752"/>
            <a:ext cx="6704193" cy="720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480" y="2893964"/>
            <a:ext cx="4860032" cy="32713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930473"/>
            <a:ext cx="4805794" cy="3234832"/>
          </a:xfrm>
          <a:prstGeom prst="rect">
            <a:avLst/>
          </a:prstGeom>
        </p:spPr>
      </p:pic>
      <p:cxnSp>
        <p:nvCxnSpPr>
          <p:cNvPr id="9" name="Straight Arrow Connector 8"/>
          <p:cNvCxnSpPr/>
          <p:nvPr/>
        </p:nvCxnSpPr>
        <p:spPr>
          <a:xfrm flipH="1">
            <a:off x="2051720" y="1736812"/>
            <a:ext cx="504056"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4415" y="2096852"/>
            <a:ext cx="1564852" cy="369332"/>
          </a:xfrm>
          <a:prstGeom prst="rect">
            <a:avLst/>
          </a:prstGeom>
          <a:noFill/>
        </p:spPr>
        <p:txBody>
          <a:bodyPr wrap="none" rtlCol="0">
            <a:spAutoFit/>
          </a:bodyPr>
          <a:lstStyle/>
          <a:p>
            <a:r>
              <a:rPr lang="en-US"/>
              <a:t>s</a:t>
            </a:r>
            <a:r>
              <a:rPr lang="en-US" smtClean="0"/>
              <a:t>ignal variance</a:t>
            </a:r>
            <a:endParaRPr lang="en-US"/>
          </a:p>
        </p:txBody>
      </p:sp>
      <p:cxnSp>
        <p:nvCxnSpPr>
          <p:cNvPr id="11" name="Straight Arrow Connector 10"/>
          <p:cNvCxnSpPr>
            <a:endCxn id="13" idx="0"/>
          </p:cNvCxnSpPr>
          <p:nvPr/>
        </p:nvCxnSpPr>
        <p:spPr>
          <a:xfrm flipH="1">
            <a:off x="4805793" y="1700808"/>
            <a:ext cx="198256"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03848" y="2060848"/>
            <a:ext cx="3203890" cy="369332"/>
          </a:xfrm>
          <a:prstGeom prst="rect">
            <a:avLst/>
          </a:prstGeom>
          <a:noFill/>
        </p:spPr>
        <p:txBody>
          <a:bodyPr wrap="none" rtlCol="0">
            <a:spAutoFit/>
          </a:bodyPr>
          <a:lstStyle/>
          <a:p>
            <a:r>
              <a:rPr lang="en-US" dirty="0"/>
              <a:t>c</a:t>
            </a:r>
            <a:r>
              <a:rPr lang="en-US" dirty="0" smtClean="0"/>
              <a:t>haracteristic </a:t>
            </a:r>
            <a:r>
              <a:rPr lang="en-US" dirty="0" err="1" smtClean="0"/>
              <a:t>lengthscale</a:t>
            </a:r>
            <a:r>
              <a:rPr lang="en-US" dirty="0" smtClean="0"/>
              <a:t> matrix</a:t>
            </a:r>
            <a:endParaRPr lang="en-US" dirty="0"/>
          </a:p>
        </p:txBody>
      </p:sp>
      <p:cxnSp>
        <p:nvCxnSpPr>
          <p:cNvPr id="15" name="Straight Arrow Connector 14"/>
          <p:cNvCxnSpPr/>
          <p:nvPr/>
        </p:nvCxnSpPr>
        <p:spPr>
          <a:xfrm>
            <a:off x="7020272" y="1700808"/>
            <a:ext cx="233794" cy="39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79556" y="2132856"/>
            <a:ext cx="1529586" cy="369332"/>
          </a:xfrm>
          <a:prstGeom prst="rect">
            <a:avLst/>
          </a:prstGeom>
          <a:noFill/>
        </p:spPr>
        <p:txBody>
          <a:bodyPr wrap="none" rtlCol="0">
            <a:spAutoFit/>
          </a:bodyPr>
          <a:lstStyle/>
          <a:p>
            <a:r>
              <a:rPr lang="en-US" dirty="0"/>
              <a:t>n</a:t>
            </a:r>
            <a:r>
              <a:rPr lang="en-US" dirty="0" smtClean="0"/>
              <a:t>oise variance</a:t>
            </a:r>
            <a:endParaRPr lang="en-US" dirty="0"/>
          </a:p>
        </p:txBody>
      </p:sp>
      <p:sp>
        <p:nvSpPr>
          <p:cNvPr id="2" name="Rectangle 1"/>
          <p:cNvSpPr/>
          <p:nvPr/>
        </p:nvSpPr>
        <p:spPr>
          <a:xfrm>
            <a:off x="2872349" y="6078703"/>
            <a:ext cx="4572000" cy="246221"/>
          </a:xfrm>
          <a:prstGeom prst="rect">
            <a:avLst/>
          </a:prstGeom>
        </p:spPr>
        <p:txBody>
          <a:bodyPr>
            <a:spAutoFit/>
          </a:bodyPr>
          <a:lstStyle/>
          <a:p>
            <a:r>
              <a:rPr lang="en-US" sz="1000" dirty="0"/>
              <a:t>Images taken from http://</a:t>
            </a:r>
            <a:r>
              <a:rPr lang="en-US" sz="1000" dirty="0" err="1"/>
              <a:t>pythonhosted.org</a:t>
            </a:r>
            <a:r>
              <a:rPr lang="en-US" sz="1000" dirty="0"/>
              <a:t>/</a:t>
            </a:r>
            <a:r>
              <a:rPr lang="en-US" sz="1000" dirty="0" err="1"/>
              <a:t>infpy</a:t>
            </a:r>
            <a:r>
              <a:rPr lang="en-US" sz="1000" dirty="0"/>
              <a:t>/</a:t>
            </a:r>
            <a:r>
              <a:rPr lang="en-US" sz="1000" dirty="0" err="1"/>
              <a:t>gps.html</a:t>
            </a:r>
            <a:r>
              <a:rPr lang="en-US" sz="1000" dirty="0"/>
              <a:t> </a:t>
            </a:r>
          </a:p>
        </p:txBody>
      </p:sp>
    </p:spTree>
    <p:extLst>
      <p:ext uri="{BB962C8B-B14F-4D97-AF65-F5344CB8AC3E}">
        <p14:creationId xmlns:p14="http://schemas.microsoft.com/office/powerpoint/2010/main" val="1218530863"/>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Implementation of </a:t>
            </a:r>
            <a:r>
              <a:rPr lang="en-US" dirty="0" smtClean="0"/>
              <a:t>‘tune’ </a:t>
            </a:r>
            <a:r>
              <a:rPr lang="en-US" dirty="0"/>
              <a:t>for </a:t>
            </a:r>
            <a:r>
              <a:rPr lang="en-US" dirty="0" smtClean="0"/>
              <a:t>GP Regression</a:t>
            </a:r>
            <a:endParaRPr lang="en-US" dirty="0"/>
          </a:p>
        </p:txBody>
      </p:sp>
      <p:pic>
        <p:nvPicPr>
          <p:cNvPr id="12" name="Picture 11"/>
          <p:cNvPicPr>
            <a:picLocks noChangeAspect="1"/>
          </p:cNvPicPr>
          <p:nvPr/>
        </p:nvPicPr>
        <p:blipFill>
          <a:blip r:embed="rId3"/>
          <a:stretch>
            <a:fillRect/>
          </a:stretch>
        </p:blipFill>
        <p:spPr>
          <a:xfrm>
            <a:off x="179512" y="1094368"/>
            <a:ext cx="8910003" cy="606440"/>
          </a:xfrm>
          <a:prstGeom prst="rect">
            <a:avLst/>
          </a:prstGeom>
        </p:spPr>
      </p:pic>
      <p:sp>
        <p:nvSpPr>
          <p:cNvPr id="14" name="Right Brace 13"/>
          <p:cNvSpPr/>
          <p:nvPr/>
        </p:nvSpPr>
        <p:spPr>
          <a:xfrm rot="5400000">
            <a:off x="2591780" y="1191402"/>
            <a:ext cx="288032" cy="10801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tx2"/>
              </a:solidFill>
            </a:endParaRPr>
          </a:p>
        </p:txBody>
      </p:sp>
      <p:sp>
        <p:nvSpPr>
          <p:cNvPr id="16" name="TextBox 15"/>
          <p:cNvSpPr txBox="1"/>
          <p:nvPr/>
        </p:nvSpPr>
        <p:spPr>
          <a:xfrm>
            <a:off x="2282892" y="1875478"/>
            <a:ext cx="992964" cy="369332"/>
          </a:xfrm>
          <a:prstGeom prst="rect">
            <a:avLst/>
          </a:prstGeom>
          <a:noFill/>
        </p:spPr>
        <p:txBody>
          <a:bodyPr wrap="none" rtlCol="0">
            <a:spAutoFit/>
          </a:bodyPr>
          <a:lstStyle/>
          <a:p>
            <a:r>
              <a:rPr lang="en-US" dirty="0" smtClean="0"/>
              <a:t>constant</a:t>
            </a:r>
            <a:endParaRPr lang="en-US" dirty="0"/>
          </a:p>
        </p:txBody>
      </p:sp>
      <p:sp>
        <p:nvSpPr>
          <p:cNvPr id="18" name="Right Brace 17"/>
          <p:cNvSpPr/>
          <p:nvPr/>
        </p:nvSpPr>
        <p:spPr>
          <a:xfrm rot="5400000">
            <a:off x="4297270" y="633991"/>
            <a:ext cx="288032" cy="21336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3482067" y="1875478"/>
            <a:ext cx="2026037" cy="369332"/>
          </a:xfrm>
          <a:prstGeom prst="rect">
            <a:avLst/>
          </a:prstGeom>
          <a:noFill/>
        </p:spPr>
        <p:txBody>
          <a:bodyPr wrap="square" rtlCol="0">
            <a:spAutoFit/>
          </a:bodyPr>
          <a:lstStyle/>
          <a:p>
            <a:r>
              <a:rPr lang="en-US" dirty="0"/>
              <a:t>c</a:t>
            </a:r>
            <a:r>
              <a:rPr lang="en-US" dirty="0" smtClean="0"/>
              <a:t>omplexity penalty</a:t>
            </a:r>
            <a:endParaRPr lang="en-US" dirty="0"/>
          </a:p>
        </p:txBody>
      </p:sp>
      <p:sp>
        <p:nvSpPr>
          <p:cNvPr id="20" name="Right Brace 19"/>
          <p:cNvSpPr/>
          <p:nvPr/>
        </p:nvSpPr>
        <p:spPr>
          <a:xfrm rot="5400000">
            <a:off x="7203062" y="-41628"/>
            <a:ext cx="288032" cy="3484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6943468" y="1875478"/>
            <a:ext cx="868892" cy="369332"/>
          </a:xfrm>
          <a:prstGeom prst="rect">
            <a:avLst/>
          </a:prstGeom>
          <a:noFill/>
        </p:spPr>
        <p:txBody>
          <a:bodyPr wrap="none" rtlCol="0">
            <a:spAutoFit/>
          </a:bodyPr>
          <a:lstStyle/>
          <a:p>
            <a:r>
              <a:rPr lang="en-US"/>
              <a:t>d</a:t>
            </a:r>
            <a:r>
              <a:rPr lang="en-US" smtClean="0"/>
              <a:t>ata-fit</a:t>
            </a:r>
            <a:endParaRPr lang="en-US"/>
          </a:p>
        </p:txBody>
      </p:sp>
      <p:pic>
        <p:nvPicPr>
          <p:cNvPr id="2" name="Picture 1"/>
          <p:cNvPicPr>
            <a:picLocks noChangeAspect="1"/>
          </p:cNvPicPr>
          <p:nvPr/>
        </p:nvPicPr>
        <p:blipFill>
          <a:blip r:embed="rId4"/>
          <a:stretch>
            <a:fillRect/>
          </a:stretch>
        </p:blipFill>
        <p:spPr>
          <a:xfrm>
            <a:off x="2211565" y="2348880"/>
            <a:ext cx="4592683" cy="3671284"/>
          </a:xfrm>
          <a:prstGeom prst="rect">
            <a:avLst/>
          </a:prstGeom>
        </p:spPr>
      </p:pic>
      <p:sp>
        <p:nvSpPr>
          <p:cNvPr id="5" name="TextBox 4"/>
          <p:cNvSpPr txBox="1"/>
          <p:nvPr/>
        </p:nvSpPr>
        <p:spPr>
          <a:xfrm>
            <a:off x="2416340" y="5995851"/>
            <a:ext cx="4536504" cy="400110"/>
          </a:xfrm>
          <a:prstGeom prst="rect">
            <a:avLst/>
          </a:prstGeom>
          <a:noFill/>
        </p:spPr>
        <p:txBody>
          <a:bodyPr wrap="square" rtlCol="0">
            <a:spAutoFit/>
          </a:bodyPr>
          <a:lstStyle/>
          <a:p>
            <a:r>
              <a:rPr lang="en-US" sz="1000" dirty="0" smtClean="0"/>
              <a:t>Graph </a:t>
            </a:r>
            <a:r>
              <a:rPr lang="en-US" sz="1000" smtClean="0"/>
              <a:t>taken from Williams</a:t>
            </a:r>
            <a:r>
              <a:rPr lang="en-US" sz="1000" dirty="0"/>
              <a:t>, Christopher KI, and Carl Edward Rasmussen</a:t>
            </a:r>
            <a:r>
              <a:rPr lang="en-US" sz="1000"/>
              <a:t>. </a:t>
            </a:r>
            <a:r>
              <a:rPr lang="en-US" sz="1000" dirty="0" smtClean="0"/>
              <a:t>"</a:t>
            </a:r>
            <a:r>
              <a:rPr lang="en-US" sz="1000" dirty="0"/>
              <a:t>Gaussian processes for machine learning." </a:t>
            </a:r>
            <a:r>
              <a:rPr lang="en-US" sz="1000" i="1" dirty="0"/>
              <a:t>the MIT Press</a:t>
            </a:r>
            <a:r>
              <a:rPr lang="en-US" sz="1000" dirty="0"/>
              <a:t> 2.3 (2006): 4.</a:t>
            </a:r>
          </a:p>
        </p:txBody>
      </p:sp>
    </p:spTree>
    <p:extLst>
      <p:ext uri="{BB962C8B-B14F-4D97-AF65-F5344CB8AC3E}">
        <p14:creationId xmlns:p14="http://schemas.microsoft.com/office/powerpoint/2010/main" val="1220991481"/>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Implementation of ‘tune’ for </a:t>
            </a:r>
            <a:r>
              <a:rPr lang="en-US" dirty="0" smtClean="0"/>
              <a:t>Kernel Regression</a:t>
            </a:r>
            <a:endParaRPr lang="en-US" dirty="0"/>
          </a:p>
        </p:txBody>
      </p:sp>
      <p:pic>
        <p:nvPicPr>
          <p:cNvPr id="5" name="Picture 4"/>
          <p:cNvPicPr>
            <a:picLocks noChangeAspect="1"/>
          </p:cNvPicPr>
          <p:nvPr/>
        </p:nvPicPr>
        <p:blipFill>
          <a:blip r:embed="rId3"/>
          <a:stretch>
            <a:fillRect/>
          </a:stretch>
        </p:blipFill>
        <p:spPr>
          <a:xfrm>
            <a:off x="539552" y="908720"/>
            <a:ext cx="3564396" cy="792088"/>
          </a:xfrm>
          <a:prstGeom prst="rect">
            <a:avLst/>
          </a:prstGeom>
        </p:spPr>
      </p:pic>
      <p:cxnSp>
        <p:nvCxnSpPr>
          <p:cNvPr id="4" name="Curved Connector 3"/>
          <p:cNvCxnSpPr/>
          <p:nvPr/>
        </p:nvCxnSpPr>
        <p:spPr>
          <a:xfrm>
            <a:off x="3635896" y="1412776"/>
            <a:ext cx="864096" cy="288032"/>
          </a:xfrm>
          <a:prstGeom prst="curvedConnector3">
            <a:avLst>
              <a:gd name="adj1" fmla="val 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p:nvPr/>
        </p:nvCxnSpPr>
        <p:spPr>
          <a:xfrm>
            <a:off x="1763688" y="1484784"/>
            <a:ext cx="2736304" cy="216024"/>
          </a:xfrm>
          <a:prstGeom prst="curvedConnector3">
            <a:avLst>
              <a:gd name="adj1" fmla="val 9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48208" y="1516142"/>
            <a:ext cx="1854547" cy="369332"/>
          </a:xfrm>
          <a:prstGeom prst="rect">
            <a:avLst/>
          </a:prstGeom>
          <a:noFill/>
        </p:spPr>
        <p:txBody>
          <a:bodyPr wrap="none" rtlCol="0">
            <a:spAutoFit/>
          </a:bodyPr>
          <a:lstStyle/>
          <a:p>
            <a:r>
              <a:rPr lang="en-US" dirty="0"/>
              <a:t>b</a:t>
            </a:r>
            <a:r>
              <a:rPr lang="en-US" dirty="0" smtClean="0"/>
              <a:t>andwidth matrix</a:t>
            </a:r>
            <a:endParaRPr lang="en-US" dirty="0"/>
          </a:p>
        </p:txBody>
      </p:sp>
      <p:pic>
        <p:nvPicPr>
          <p:cNvPr id="12" name="Picture 11"/>
          <p:cNvPicPr>
            <a:picLocks noChangeAspect="1"/>
          </p:cNvPicPr>
          <p:nvPr/>
        </p:nvPicPr>
        <p:blipFill>
          <a:blip r:embed="rId4"/>
          <a:stretch>
            <a:fillRect/>
          </a:stretch>
        </p:blipFill>
        <p:spPr>
          <a:xfrm>
            <a:off x="1619672" y="1700808"/>
            <a:ext cx="5472608" cy="4397345"/>
          </a:xfrm>
          <a:prstGeom prst="rect">
            <a:avLst/>
          </a:prstGeom>
        </p:spPr>
      </p:pic>
      <p:sp>
        <p:nvSpPr>
          <p:cNvPr id="13" name="Rectangle 12"/>
          <p:cNvSpPr/>
          <p:nvPr/>
        </p:nvSpPr>
        <p:spPr>
          <a:xfrm>
            <a:off x="1872208" y="6149889"/>
            <a:ext cx="4572000" cy="230832"/>
          </a:xfrm>
          <a:prstGeom prst="rect">
            <a:avLst/>
          </a:prstGeom>
        </p:spPr>
        <p:txBody>
          <a:bodyPr>
            <a:spAutoFit/>
          </a:bodyPr>
          <a:lstStyle/>
          <a:p>
            <a:r>
              <a:rPr lang="en-US" sz="900" dirty="0"/>
              <a:t>Image taken from http://</a:t>
            </a:r>
            <a:r>
              <a:rPr lang="en-US" sz="900" dirty="0" err="1"/>
              <a:t>pvermees.andropov.org</a:t>
            </a:r>
            <a:r>
              <a:rPr lang="en-US" sz="900" dirty="0"/>
              <a:t>/noble/disc/</a:t>
            </a:r>
            <a:r>
              <a:rPr lang="en-US" sz="900" dirty="0" err="1"/>
              <a:t>discPaper</a:t>
            </a:r>
            <a:r>
              <a:rPr lang="en-US" sz="900" dirty="0"/>
              <a:t>/node19.html</a:t>
            </a:r>
          </a:p>
        </p:txBody>
      </p:sp>
    </p:spTree>
    <p:extLst>
      <p:ext uri="{BB962C8B-B14F-4D97-AF65-F5344CB8AC3E}">
        <p14:creationId xmlns:p14="http://schemas.microsoft.com/office/powerpoint/2010/main" val="1191614946"/>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5</a:t>
            </a:r>
            <a:r>
              <a:rPr lang="en-US" dirty="0" smtClean="0"/>
              <a:t>2 Online learners &amp; 12 Batch learners</a:t>
            </a:r>
          </a:p>
          <a:p>
            <a:r>
              <a:rPr lang="en-US" dirty="0" smtClean="0"/>
              <a:t>Rigorous testing on synthetic streams</a:t>
            </a:r>
          </a:p>
        </p:txBody>
      </p:sp>
      <p:sp>
        <p:nvSpPr>
          <p:cNvPr id="3" name="Title 2"/>
          <p:cNvSpPr>
            <a:spLocks noGrp="1"/>
          </p:cNvSpPr>
          <p:nvPr>
            <p:ph type="title"/>
          </p:nvPr>
        </p:nvSpPr>
        <p:spPr/>
        <p:txBody>
          <a:bodyPr/>
          <a:lstStyle/>
          <a:p>
            <a:r>
              <a:rPr lang="en-US" dirty="0" smtClean="0"/>
              <a:t>Evaluation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060848"/>
            <a:ext cx="5322044" cy="3855339"/>
          </a:xfrm>
          <a:prstGeom prst="rect">
            <a:avLst/>
          </a:prstGeom>
        </p:spPr>
      </p:pic>
      <p:sp>
        <p:nvSpPr>
          <p:cNvPr id="6" name="Rectangle 5"/>
          <p:cNvSpPr/>
          <p:nvPr/>
        </p:nvSpPr>
        <p:spPr>
          <a:xfrm>
            <a:off x="2286000" y="6024845"/>
            <a:ext cx="4572000" cy="369332"/>
          </a:xfrm>
          <a:prstGeom prst="rect">
            <a:avLst/>
          </a:prstGeom>
        </p:spPr>
        <p:txBody>
          <a:bodyPr>
            <a:spAutoFit/>
          </a:bodyPr>
          <a:lstStyle/>
          <a:p>
            <a:r>
              <a:rPr lang="en-US" sz="900" dirty="0"/>
              <a:t>Image taken from </a:t>
            </a:r>
            <a:r>
              <a:rPr lang="en-US" sz="900" dirty="0" err="1"/>
              <a:t>Heimel</a:t>
            </a:r>
            <a:r>
              <a:rPr lang="en-US" sz="900" dirty="0"/>
              <a:t>, Max, et al. "Hardware-oblivious parallelism for in-memory column-stores." </a:t>
            </a:r>
            <a:r>
              <a:rPr lang="en-US" sz="900" i="1" dirty="0"/>
              <a:t>Proceedings of the VLDB Endowment</a:t>
            </a:r>
            <a:r>
              <a:rPr lang="en-US" sz="900" dirty="0"/>
              <a:t> 6.9 (2013): 709-720.</a:t>
            </a:r>
          </a:p>
        </p:txBody>
      </p:sp>
    </p:spTree>
    <p:extLst>
      <p:ext uri="{BB962C8B-B14F-4D97-AF65-F5344CB8AC3E}">
        <p14:creationId xmlns:p14="http://schemas.microsoft.com/office/powerpoint/2010/main" val="661761152"/>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52 </a:t>
            </a:r>
            <a:r>
              <a:rPr lang="en-US" dirty="0"/>
              <a:t>Online learners &amp; 12 Batch </a:t>
            </a:r>
            <a:r>
              <a:rPr lang="en-US" dirty="0" smtClean="0"/>
              <a:t>learners</a:t>
            </a:r>
          </a:p>
          <a:p>
            <a:r>
              <a:rPr lang="en-US" dirty="0" smtClean="0"/>
              <a:t>Rigorous testing on synthetic streams</a:t>
            </a:r>
          </a:p>
          <a:p>
            <a:r>
              <a:rPr lang="en-US" dirty="0" smtClean="0"/>
              <a:t>Evaluation dimensions: accuracy, prediction bounds quality, time efficiency</a:t>
            </a:r>
          </a:p>
        </p:txBody>
      </p:sp>
      <p:sp>
        <p:nvSpPr>
          <p:cNvPr id="3" name="Title 2"/>
          <p:cNvSpPr>
            <a:spLocks noGrp="1"/>
          </p:cNvSpPr>
          <p:nvPr>
            <p:ph type="title"/>
          </p:nvPr>
        </p:nvSpPr>
        <p:spPr/>
        <p:txBody>
          <a:bodyPr/>
          <a:lstStyle/>
          <a:p>
            <a:r>
              <a:rPr lang="en-US" dirty="0" smtClean="0"/>
              <a:t>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25726814"/>
              </p:ext>
            </p:extLst>
          </p:nvPr>
        </p:nvGraphicFramePr>
        <p:xfrm>
          <a:off x="899592" y="2726928"/>
          <a:ext cx="7318026" cy="1854200"/>
        </p:xfrm>
        <a:graphic>
          <a:graphicData uri="http://schemas.openxmlformats.org/drawingml/2006/table">
            <a:tbl>
              <a:tblPr firstRow="1" bandRow="1">
                <a:tableStyleId>{5C22544A-7EE6-4342-B048-85BDC9FD1C3A}</a:tableStyleId>
              </a:tblPr>
              <a:tblGrid>
                <a:gridCol w="2439342"/>
                <a:gridCol w="2254377"/>
                <a:gridCol w="2624307"/>
              </a:tblGrid>
              <a:tr h="370840">
                <a:tc>
                  <a:txBody>
                    <a:bodyPr/>
                    <a:lstStyle/>
                    <a:p>
                      <a:r>
                        <a:rPr lang="en-US" dirty="0" smtClean="0"/>
                        <a:t>Accuracy</a:t>
                      </a:r>
                      <a:endParaRPr lang="en-US" dirty="0"/>
                    </a:p>
                  </a:txBody>
                  <a:tcPr/>
                </a:tc>
                <a:tc>
                  <a:txBody>
                    <a:bodyPr/>
                    <a:lstStyle/>
                    <a:p>
                      <a:r>
                        <a:rPr lang="en-US" dirty="0" smtClean="0"/>
                        <a:t>Prediction Bounds</a:t>
                      </a:r>
                      <a:endParaRPr lang="en-US" dirty="0"/>
                    </a:p>
                  </a:txBody>
                  <a:tcPr/>
                </a:tc>
                <a:tc>
                  <a:txBody>
                    <a:bodyPr/>
                    <a:lstStyle/>
                    <a:p>
                      <a:r>
                        <a:rPr lang="en-US" dirty="0" smtClean="0"/>
                        <a:t>Time Efficiency</a:t>
                      </a:r>
                      <a:endParaRPr lang="en-US" dirty="0"/>
                    </a:p>
                  </a:txBody>
                  <a:tcPr/>
                </a:tc>
              </a:tr>
              <a:tr h="370840">
                <a:tc>
                  <a:txBody>
                    <a:bodyPr/>
                    <a:lstStyle/>
                    <a:p>
                      <a:r>
                        <a:rPr lang="en-US" dirty="0" smtClean="0"/>
                        <a:t>RMSE</a:t>
                      </a:r>
                      <a:endParaRPr lang="en-US" dirty="0"/>
                    </a:p>
                  </a:txBody>
                  <a:tcPr/>
                </a:tc>
                <a:tc>
                  <a:txBody>
                    <a:bodyPr/>
                    <a:lstStyle/>
                    <a:p>
                      <a:r>
                        <a:rPr lang="en-US" dirty="0" smtClean="0"/>
                        <a:t>ICR</a:t>
                      </a:r>
                      <a:endParaRPr lang="en-US" dirty="0"/>
                    </a:p>
                  </a:txBody>
                  <a:tcPr/>
                </a:tc>
                <a:tc>
                  <a:txBody>
                    <a:bodyPr/>
                    <a:lstStyle/>
                    <a:p>
                      <a:r>
                        <a:rPr lang="en-US" dirty="0" smtClean="0"/>
                        <a:t>ATPI</a:t>
                      </a:r>
                      <a:r>
                        <a:rPr lang="en-US" baseline="0" dirty="0" smtClean="0"/>
                        <a:t> (</a:t>
                      </a:r>
                      <a:r>
                        <a:rPr lang="en-US" baseline="0" dirty="0" err="1" smtClean="0"/>
                        <a:t>ms</a:t>
                      </a:r>
                      <a:r>
                        <a:rPr lang="en-US" baseline="0" dirty="0" smtClean="0"/>
                        <a:t>/item)</a:t>
                      </a:r>
                      <a:endParaRPr lang="en-US" dirty="0"/>
                    </a:p>
                  </a:txBody>
                  <a:tcPr/>
                </a:tc>
              </a:tr>
              <a:tr h="370840">
                <a:tc>
                  <a:txBody>
                    <a:bodyPr/>
                    <a:lstStyle/>
                    <a:p>
                      <a:r>
                        <a:rPr lang="en-US" dirty="0" smtClean="0"/>
                        <a:t>RMSE_ST</a:t>
                      </a:r>
                      <a:endParaRPr lang="en-US" dirty="0"/>
                    </a:p>
                  </a:txBody>
                  <a:tcPr/>
                </a:tc>
                <a:tc>
                  <a:txBody>
                    <a:bodyPr/>
                    <a:lstStyle/>
                    <a:p>
                      <a:r>
                        <a:rPr lang="en-US" dirty="0" smtClean="0"/>
                        <a:t>AIW</a:t>
                      </a:r>
                      <a:endParaRPr lang="en-US" dirty="0"/>
                    </a:p>
                  </a:txBody>
                  <a:tcPr/>
                </a:tc>
                <a:tc>
                  <a:txBody>
                    <a:bodyPr/>
                    <a:lstStyle/>
                    <a:p>
                      <a:r>
                        <a:rPr lang="en-US" dirty="0" smtClean="0"/>
                        <a:t>Max.</a:t>
                      </a:r>
                      <a:r>
                        <a:rPr lang="en-US" baseline="0" dirty="0" smtClean="0"/>
                        <a:t> Data Rate (item/</a:t>
                      </a:r>
                      <a:r>
                        <a:rPr lang="en-US" baseline="0" dirty="0" err="1" smtClean="0"/>
                        <a:t>ms</a:t>
                      </a:r>
                      <a:r>
                        <a:rPr lang="en-US" baseline="0" dirty="0" smtClean="0"/>
                        <a:t>)</a:t>
                      </a:r>
                      <a:endParaRPr lang="en-US" dirty="0"/>
                    </a:p>
                  </a:txBody>
                  <a:tcPr/>
                </a:tc>
              </a:tr>
              <a:tr h="370840">
                <a:tc>
                  <a:txBody>
                    <a:bodyPr/>
                    <a:lstStyle/>
                    <a:p>
                      <a:r>
                        <a:rPr lang="en-US" dirty="0" smtClean="0"/>
                        <a:t>SMSE</a:t>
                      </a:r>
                      <a:endParaRPr lang="en-US" dirty="0"/>
                    </a:p>
                  </a:txBody>
                  <a:tcPr/>
                </a:tc>
                <a:tc>
                  <a:txBody>
                    <a:bodyPr/>
                    <a:lstStyle/>
                    <a:p>
                      <a:r>
                        <a:rPr lang="en-US" dirty="0" smtClean="0"/>
                        <a:t>SAIW</a:t>
                      </a:r>
                      <a:endParaRPr lang="en-US" dirty="0"/>
                    </a:p>
                  </a:txBody>
                  <a:tcPr/>
                </a:tc>
                <a:tc>
                  <a:txBody>
                    <a:bodyPr/>
                    <a:lstStyle/>
                    <a:p>
                      <a:endParaRPr lang="en-US" dirty="0"/>
                    </a:p>
                  </a:txBody>
                  <a:tcPr/>
                </a:tc>
              </a:tr>
              <a:tr h="370840">
                <a:tc>
                  <a:txBody>
                    <a:bodyPr/>
                    <a:lstStyle/>
                    <a:p>
                      <a:r>
                        <a:rPr lang="en-US" dirty="0" smtClean="0"/>
                        <a:t>SMSE_ST</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629593614"/>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52 </a:t>
            </a:r>
            <a:r>
              <a:rPr lang="en-US" dirty="0"/>
              <a:t>Online learners &amp; 12 Batch </a:t>
            </a:r>
            <a:r>
              <a:rPr lang="en-US" dirty="0" smtClean="0"/>
              <a:t>learners</a:t>
            </a:r>
          </a:p>
          <a:p>
            <a:r>
              <a:rPr lang="en-US" dirty="0" smtClean="0"/>
              <a:t>Rigorous testing on synthetic streams</a:t>
            </a:r>
          </a:p>
          <a:p>
            <a:r>
              <a:rPr lang="en-US" dirty="0" smtClean="0"/>
              <a:t>Evaluation dimensions: accuracy, prediction bounds quality, time efficiency</a:t>
            </a:r>
          </a:p>
          <a:p>
            <a:r>
              <a:rPr lang="en-US" dirty="0" err="1"/>
              <a:t>Prequential</a:t>
            </a:r>
            <a:r>
              <a:rPr lang="en-US" dirty="0"/>
              <a:t> method and windowed </a:t>
            </a:r>
            <a:r>
              <a:rPr lang="en-US" dirty="0" err="1"/>
              <a:t>prequential</a:t>
            </a:r>
            <a:r>
              <a:rPr lang="en-US" dirty="0"/>
              <a:t> </a:t>
            </a:r>
            <a:r>
              <a:rPr lang="en-US" dirty="0" smtClean="0"/>
              <a:t>method</a:t>
            </a:r>
            <a:endParaRPr lang="en-US" dirty="0"/>
          </a:p>
        </p:txBody>
      </p:sp>
      <p:sp>
        <p:nvSpPr>
          <p:cNvPr id="3" name="Title 2"/>
          <p:cNvSpPr>
            <a:spLocks noGrp="1"/>
          </p:cNvSpPr>
          <p:nvPr>
            <p:ph type="title"/>
          </p:nvPr>
        </p:nvSpPr>
        <p:spPr/>
        <p:txBody>
          <a:bodyPr/>
          <a:lstStyle/>
          <a:p>
            <a:r>
              <a:rPr lang="en-US" dirty="0" smtClean="0"/>
              <a:t>Evaluation</a:t>
            </a:r>
            <a:endParaRPr lang="en-US" dirty="0"/>
          </a:p>
        </p:txBody>
      </p:sp>
    </p:spTree>
    <p:extLst>
      <p:ext uri="{BB962C8B-B14F-4D97-AF65-F5344CB8AC3E}">
        <p14:creationId xmlns:p14="http://schemas.microsoft.com/office/powerpoint/2010/main" val="1215828993"/>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Tuning a hardware-oblivious database </a:t>
            </a:r>
            <a:r>
              <a:rPr lang="en-US" dirty="0" smtClean="0"/>
              <a:t>involves two </a:t>
            </a:r>
            <a:r>
              <a:rPr lang="en-US" dirty="0"/>
              <a:t>decision-making </a:t>
            </a:r>
            <a:r>
              <a:rPr lang="en-US" dirty="0" smtClean="0"/>
              <a:t>tasks</a:t>
            </a:r>
            <a:endParaRPr lang="en-US" dirty="0"/>
          </a:p>
          <a:p>
            <a:pPr lvl="1"/>
            <a:r>
              <a:rPr lang="en-US" dirty="0"/>
              <a:t>Device Selection</a:t>
            </a:r>
          </a:p>
          <a:p>
            <a:pPr lvl="1"/>
            <a:r>
              <a:rPr lang="en-US" dirty="0"/>
              <a:t>Algorithm Selection</a:t>
            </a:r>
          </a:p>
          <a:p>
            <a:pPr lvl="1"/>
            <a:endParaRPr lang="en-US" dirty="0"/>
          </a:p>
        </p:txBody>
      </p:sp>
      <p:sp>
        <p:nvSpPr>
          <p:cNvPr id="3" name="Title 2"/>
          <p:cNvSpPr>
            <a:spLocks noGrp="1"/>
          </p:cNvSpPr>
          <p:nvPr>
            <p:ph type="title"/>
          </p:nvPr>
        </p:nvSpPr>
        <p:spPr/>
        <p:txBody>
          <a:bodyPr/>
          <a:lstStyle/>
          <a:p>
            <a:r>
              <a:rPr lang="en-US" dirty="0" smtClean="0"/>
              <a:t>Tuning a hardware-oblivious database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92896"/>
            <a:ext cx="7179575" cy="3222053"/>
          </a:xfrm>
          <a:prstGeom prst="rect">
            <a:avLst/>
          </a:prstGeom>
        </p:spPr>
      </p:pic>
      <p:sp>
        <p:nvSpPr>
          <p:cNvPr id="4" name="TextBox 3"/>
          <p:cNvSpPr txBox="1"/>
          <p:nvPr/>
        </p:nvSpPr>
        <p:spPr>
          <a:xfrm>
            <a:off x="7794207" y="3645024"/>
            <a:ext cx="1167307" cy="276999"/>
          </a:xfrm>
          <a:prstGeom prst="rect">
            <a:avLst/>
          </a:prstGeom>
          <a:noFill/>
        </p:spPr>
        <p:txBody>
          <a:bodyPr wrap="none" rtlCol="0">
            <a:spAutoFit/>
          </a:bodyPr>
          <a:lstStyle/>
          <a:p>
            <a:r>
              <a:rPr lang="en-US" sz="1200" dirty="0"/>
              <a:t>h</a:t>
            </a:r>
            <a:r>
              <a:rPr lang="en-US" sz="1200" dirty="0" smtClean="0"/>
              <a:t>ash-based join</a:t>
            </a:r>
            <a:endParaRPr lang="en-US" sz="1200" dirty="0"/>
          </a:p>
        </p:txBody>
      </p:sp>
      <p:sp>
        <p:nvSpPr>
          <p:cNvPr id="7" name="TextBox 6"/>
          <p:cNvSpPr txBox="1"/>
          <p:nvPr/>
        </p:nvSpPr>
        <p:spPr>
          <a:xfrm>
            <a:off x="7812360" y="4077072"/>
            <a:ext cx="1141851" cy="276999"/>
          </a:xfrm>
          <a:prstGeom prst="rect">
            <a:avLst/>
          </a:prstGeom>
          <a:noFill/>
        </p:spPr>
        <p:txBody>
          <a:bodyPr wrap="none" rtlCol="0">
            <a:spAutoFit/>
          </a:bodyPr>
          <a:lstStyle/>
          <a:p>
            <a:r>
              <a:rPr lang="en-US" sz="1200" dirty="0"/>
              <a:t>s</a:t>
            </a:r>
            <a:r>
              <a:rPr lang="en-US" sz="1200" dirty="0" smtClean="0"/>
              <a:t>ort-merge join</a:t>
            </a:r>
            <a:endParaRPr lang="en-US" sz="1200" dirty="0"/>
          </a:p>
        </p:txBody>
      </p:sp>
      <p:sp>
        <p:nvSpPr>
          <p:cNvPr id="8" name="TextBox 7"/>
          <p:cNvSpPr txBox="1"/>
          <p:nvPr/>
        </p:nvSpPr>
        <p:spPr>
          <a:xfrm>
            <a:off x="7812360" y="4509120"/>
            <a:ext cx="1202573" cy="276999"/>
          </a:xfrm>
          <a:prstGeom prst="rect">
            <a:avLst/>
          </a:prstGeom>
          <a:noFill/>
        </p:spPr>
        <p:txBody>
          <a:bodyPr wrap="none" rtlCol="0">
            <a:spAutoFit/>
          </a:bodyPr>
          <a:lstStyle/>
          <a:p>
            <a:r>
              <a:rPr lang="en-US" sz="1200" dirty="0"/>
              <a:t>n</a:t>
            </a:r>
            <a:r>
              <a:rPr lang="en-US" sz="1200" dirty="0" smtClean="0"/>
              <a:t>ested-loop join</a:t>
            </a:r>
            <a:endParaRPr lang="en-US" sz="1200" dirty="0"/>
          </a:p>
        </p:txBody>
      </p:sp>
    </p:spTree>
    <p:extLst>
      <p:ext uri="{BB962C8B-B14F-4D97-AF65-F5344CB8AC3E}">
        <p14:creationId xmlns:p14="http://schemas.microsoft.com/office/powerpoint/2010/main" val="1548348142"/>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Online Learners vs Batch Learners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08720"/>
            <a:ext cx="8586131" cy="5343251"/>
          </a:xfrm>
          <a:prstGeom prst="rect">
            <a:avLst/>
          </a:prstGeom>
        </p:spPr>
      </p:pic>
    </p:spTree>
    <p:extLst>
      <p:ext uri="{BB962C8B-B14F-4D97-AF65-F5344CB8AC3E}">
        <p14:creationId xmlns:p14="http://schemas.microsoft.com/office/powerpoint/2010/main" val="769304465"/>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 size on efficiency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836646"/>
            <a:ext cx="8892480" cy="5333170"/>
          </a:xfrm>
          <a:prstGeom prst="rect">
            <a:avLst/>
          </a:prstGeom>
        </p:spPr>
      </p:pic>
    </p:spTree>
    <p:extLst>
      <p:ext uri="{BB962C8B-B14F-4D97-AF65-F5344CB8AC3E}">
        <p14:creationId xmlns:p14="http://schemas.microsoft.com/office/powerpoint/2010/main" val="96037336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 size on efficiency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99" y="836712"/>
            <a:ext cx="8892480" cy="5488603"/>
          </a:xfrm>
          <a:prstGeom prst="rect">
            <a:avLst/>
          </a:prstGeom>
        </p:spPr>
      </p:pic>
    </p:spTree>
    <p:extLst>
      <p:ext uri="{BB962C8B-B14F-4D97-AF65-F5344CB8AC3E}">
        <p14:creationId xmlns:p14="http://schemas.microsoft.com/office/powerpoint/2010/main" val="1775473788"/>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 size on </a:t>
            </a:r>
            <a:r>
              <a:rPr lang="en-US" dirty="0"/>
              <a:t>a</a:t>
            </a:r>
            <a:r>
              <a:rPr lang="en-US" dirty="0" smtClean="0"/>
              <a:t>ccuracy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95" y="908720"/>
            <a:ext cx="8964488" cy="5225352"/>
          </a:xfrm>
          <a:prstGeom prst="rect">
            <a:avLst/>
          </a:prstGeom>
        </p:spPr>
      </p:pic>
    </p:spTree>
    <p:extLst>
      <p:ext uri="{BB962C8B-B14F-4D97-AF65-F5344CB8AC3E}">
        <p14:creationId xmlns:p14="http://schemas.microsoft.com/office/powerpoint/2010/main" val="1698487330"/>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 </a:t>
            </a:r>
            <a:r>
              <a:rPr lang="en-US" dirty="0" smtClean="0"/>
              <a:t>size </a:t>
            </a:r>
            <a:r>
              <a:rPr lang="en-US" dirty="0"/>
              <a:t>on accuracy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086" t="8337" r="8086" b="5998"/>
          <a:stretch/>
        </p:blipFill>
        <p:spPr>
          <a:xfrm>
            <a:off x="0" y="836712"/>
            <a:ext cx="9144000" cy="5184576"/>
          </a:xfrm>
          <a:prstGeom prst="rect">
            <a:avLst/>
          </a:prstGeom>
        </p:spPr>
      </p:pic>
      <p:sp>
        <p:nvSpPr>
          <p:cNvPr id="5" name="TextBox 4"/>
          <p:cNvSpPr txBox="1"/>
          <p:nvPr/>
        </p:nvSpPr>
        <p:spPr>
          <a:xfrm>
            <a:off x="467544" y="6021288"/>
            <a:ext cx="8377358" cy="307777"/>
          </a:xfrm>
          <a:prstGeom prst="rect">
            <a:avLst/>
          </a:prstGeom>
          <a:noFill/>
        </p:spPr>
        <p:txBody>
          <a:bodyPr wrap="none" rtlCol="0">
            <a:spAutoFit/>
          </a:bodyPr>
          <a:lstStyle/>
          <a:p>
            <a:r>
              <a:rPr lang="en-US" sz="1400" b="1" dirty="0" err="1" smtClean="0"/>
              <a:t>GPWindowedGaussianKernelZeroMean</a:t>
            </a:r>
            <a:r>
              <a:rPr lang="en-US" sz="1400" dirty="0" smtClean="0"/>
              <a:t> </a:t>
            </a:r>
            <a:r>
              <a:rPr lang="en-US" sz="1400" dirty="0"/>
              <a:t>variants with different window </a:t>
            </a:r>
            <a:r>
              <a:rPr lang="en-US" sz="1400" dirty="0" smtClean="0"/>
              <a:t>sizes on </a:t>
            </a:r>
            <a:r>
              <a:rPr lang="en-US" sz="1400" b="1" dirty="0" smtClean="0"/>
              <a:t>SYNTH_D_CD_2000_4_10_1_24 </a:t>
            </a:r>
            <a:endParaRPr lang="en-US" sz="1400" b="1" dirty="0"/>
          </a:p>
        </p:txBody>
      </p:sp>
    </p:spTree>
    <p:extLst>
      <p:ext uri="{BB962C8B-B14F-4D97-AF65-F5344CB8AC3E}">
        <p14:creationId xmlns:p14="http://schemas.microsoft.com/office/powerpoint/2010/main" val="622571718"/>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3-Ensemble Prediction Bounds Estimation Method Performance</a:t>
            </a:r>
            <a:endParaRPr lang="en-US" dirty="0"/>
          </a:p>
        </p:txBody>
      </p:sp>
      <p:pic>
        <p:nvPicPr>
          <p:cNvPr id="4" name="Picture 3"/>
          <p:cNvPicPr>
            <a:picLocks noChangeAspect="1"/>
          </p:cNvPicPr>
          <p:nvPr/>
        </p:nvPicPr>
        <p:blipFill>
          <a:blip r:embed="rId3"/>
          <a:stretch>
            <a:fillRect/>
          </a:stretch>
        </p:blipFill>
        <p:spPr>
          <a:xfrm>
            <a:off x="251520" y="908719"/>
            <a:ext cx="8496944" cy="5164831"/>
          </a:xfrm>
          <a:prstGeom prst="rect">
            <a:avLst/>
          </a:prstGeom>
        </p:spPr>
      </p:pic>
      <p:sp>
        <p:nvSpPr>
          <p:cNvPr id="5" name="TextBox 4"/>
          <p:cNvSpPr txBox="1"/>
          <p:nvPr/>
        </p:nvSpPr>
        <p:spPr>
          <a:xfrm>
            <a:off x="662846" y="6073551"/>
            <a:ext cx="7653570" cy="307777"/>
          </a:xfrm>
          <a:prstGeom prst="rect">
            <a:avLst/>
          </a:prstGeom>
          <a:noFill/>
        </p:spPr>
        <p:txBody>
          <a:bodyPr wrap="none" rtlCol="0">
            <a:spAutoFit/>
          </a:bodyPr>
          <a:lstStyle/>
          <a:p>
            <a:r>
              <a:rPr lang="en-US" sz="1400" dirty="0"/>
              <a:t>50 sample predictions </a:t>
            </a:r>
            <a:r>
              <a:rPr lang="en-US" sz="1400" dirty="0" smtClean="0"/>
              <a:t>of </a:t>
            </a:r>
            <a:r>
              <a:rPr lang="en-US" sz="1400" b="1" dirty="0" smtClean="0"/>
              <a:t>BayesianMAPForgettingMapped_FF0.05</a:t>
            </a:r>
            <a:r>
              <a:rPr lang="en-US" sz="1400" dirty="0" smtClean="0"/>
              <a:t> on </a:t>
            </a:r>
            <a:r>
              <a:rPr lang="en-US" sz="1400" b="1" dirty="0" smtClean="0"/>
              <a:t>SYNTH_D_CD_2000_1_100_1_12</a:t>
            </a:r>
            <a:endParaRPr lang="en-US" sz="1400" b="1" dirty="0"/>
          </a:p>
        </p:txBody>
      </p:sp>
    </p:spTree>
    <p:extLst>
      <p:ext uri="{BB962C8B-B14F-4D97-AF65-F5344CB8AC3E}">
        <p14:creationId xmlns:p14="http://schemas.microsoft.com/office/powerpoint/2010/main" val="489772408"/>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MAP/MLE on streams with continuous and non-discontinuous data</a:t>
            </a:r>
            <a:endParaRPr lang="en-US" dirty="0"/>
          </a:p>
        </p:txBody>
      </p:sp>
      <p:pic>
        <p:nvPicPr>
          <p:cNvPr id="4" name="Picture 3"/>
          <p:cNvPicPr>
            <a:picLocks noChangeAspect="1"/>
          </p:cNvPicPr>
          <p:nvPr/>
        </p:nvPicPr>
        <p:blipFill>
          <a:blip r:embed="rId3"/>
          <a:stretch>
            <a:fillRect/>
          </a:stretch>
        </p:blipFill>
        <p:spPr>
          <a:xfrm>
            <a:off x="187292" y="1340768"/>
            <a:ext cx="8912294" cy="4824536"/>
          </a:xfrm>
          <a:prstGeom prst="rect">
            <a:avLst/>
          </a:prstGeom>
        </p:spPr>
      </p:pic>
    </p:spTree>
    <p:extLst>
      <p:ext uri="{BB962C8B-B14F-4D97-AF65-F5344CB8AC3E}">
        <p14:creationId xmlns:p14="http://schemas.microsoft.com/office/powerpoint/2010/main" val="570840889"/>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Targets vs Predictions by the 5 selected online learners</a:t>
            </a:r>
            <a:endParaRPr lang="en-US" dirty="0"/>
          </a:p>
        </p:txBody>
      </p:sp>
      <p:pic>
        <p:nvPicPr>
          <p:cNvPr id="4" name="Picture 3"/>
          <p:cNvPicPr>
            <a:picLocks noChangeAspect="1"/>
          </p:cNvPicPr>
          <p:nvPr/>
        </p:nvPicPr>
        <p:blipFill>
          <a:blip r:embed="rId3"/>
          <a:stretch>
            <a:fillRect/>
          </a:stretch>
        </p:blipFill>
        <p:spPr>
          <a:xfrm>
            <a:off x="323528" y="908719"/>
            <a:ext cx="8640960" cy="5208917"/>
          </a:xfrm>
          <a:prstGeom prst="rect">
            <a:avLst/>
          </a:prstGeom>
        </p:spPr>
      </p:pic>
      <p:sp>
        <p:nvSpPr>
          <p:cNvPr id="5" name="TextBox 4"/>
          <p:cNvSpPr txBox="1"/>
          <p:nvPr/>
        </p:nvSpPr>
        <p:spPr>
          <a:xfrm>
            <a:off x="3563888" y="6093296"/>
            <a:ext cx="2544094" cy="523220"/>
          </a:xfrm>
          <a:prstGeom prst="rect">
            <a:avLst/>
          </a:prstGeom>
          <a:noFill/>
        </p:spPr>
        <p:txBody>
          <a:bodyPr wrap="none" rtlCol="0">
            <a:spAutoFit/>
          </a:bodyPr>
          <a:lstStyle/>
          <a:p>
            <a:pPr>
              <a:defRPr/>
            </a:pPr>
            <a:r>
              <a:rPr lang="en-US" sz="1400" b="1" smtClean="0"/>
              <a:t>SYNTH_D_CD_2000_1_50_1_13</a:t>
            </a:r>
            <a:endParaRPr lang="en-US" sz="1400" b="1" dirty="0"/>
          </a:p>
          <a:p>
            <a:pPr>
              <a:defRPr/>
            </a:pPr>
            <a:endParaRPr lang="en-US" sz="1400" b="1" dirty="0"/>
          </a:p>
        </p:txBody>
      </p:sp>
    </p:spTree>
    <p:extLst>
      <p:ext uri="{BB962C8B-B14F-4D97-AF65-F5344CB8AC3E}">
        <p14:creationId xmlns:p14="http://schemas.microsoft.com/office/powerpoint/2010/main" val="552456538"/>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pic>
        <p:nvPicPr>
          <p:cNvPr id="4" name="Picture 3"/>
          <p:cNvPicPr>
            <a:picLocks noChangeAspect="1"/>
          </p:cNvPicPr>
          <p:nvPr/>
        </p:nvPicPr>
        <p:blipFill>
          <a:blip r:embed="rId3"/>
          <a:stretch>
            <a:fillRect/>
          </a:stretch>
        </p:blipFill>
        <p:spPr>
          <a:xfrm>
            <a:off x="323528" y="908719"/>
            <a:ext cx="8568951" cy="5209533"/>
          </a:xfrm>
          <a:prstGeom prst="rect">
            <a:avLst/>
          </a:prstGeom>
        </p:spPr>
      </p:pic>
      <p:sp>
        <p:nvSpPr>
          <p:cNvPr id="6" name="TextBox 5"/>
          <p:cNvSpPr txBox="1"/>
          <p:nvPr/>
        </p:nvSpPr>
        <p:spPr>
          <a:xfrm>
            <a:off x="1691680" y="6000911"/>
            <a:ext cx="5114862" cy="307777"/>
          </a:xfrm>
          <a:prstGeom prst="rect">
            <a:avLst/>
          </a:prstGeom>
          <a:noFill/>
        </p:spPr>
        <p:txBody>
          <a:bodyPr wrap="none" rtlCol="0">
            <a:spAutoFit/>
          </a:bodyPr>
          <a:lstStyle/>
          <a:p>
            <a:pPr>
              <a:defRPr/>
            </a:pPr>
            <a:r>
              <a:rPr lang="en-US" sz="1400" b="1" dirty="0" smtClean="0"/>
              <a:t>GPRegressionZeroMean_WS64</a:t>
            </a:r>
            <a:r>
              <a:rPr lang="en-US" sz="1400" dirty="0" smtClean="0"/>
              <a:t> on </a:t>
            </a:r>
            <a:r>
              <a:rPr lang="en-US" sz="1400" b="1" dirty="0"/>
              <a:t>SYNTH_D_CD_2000_1_50_1_13 </a:t>
            </a:r>
          </a:p>
        </p:txBody>
      </p:sp>
    </p:spTree>
    <p:extLst>
      <p:ext uri="{BB962C8B-B14F-4D97-AF65-F5344CB8AC3E}">
        <p14:creationId xmlns:p14="http://schemas.microsoft.com/office/powerpoint/2010/main" val="1348011130"/>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1691680" y="6000911"/>
            <a:ext cx="5094215" cy="307777"/>
          </a:xfrm>
          <a:prstGeom prst="rect">
            <a:avLst/>
          </a:prstGeom>
          <a:noFill/>
        </p:spPr>
        <p:txBody>
          <a:bodyPr wrap="none" rtlCol="0">
            <a:spAutoFit/>
          </a:bodyPr>
          <a:lstStyle/>
          <a:p>
            <a:pPr>
              <a:defRPr/>
            </a:pPr>
            <a:r>
              <a:rPr lang="en-US" sz="1400" b="1" dirty="0" smtClean="0"/>
              <a:t>GPRegressionAvgMean_WS64</a:t>
            </a:r>
            <a:r>
              <a:rPr lang="en-US" sz="1400" dirty="0" smtClean="0"/>
              <a:t> on </a:t>
            </a:r>
            <a:r>
              <a:rPr lang="en-US" sz="1400" b="1" dirty="0"/>
              <a:t>SYNTH_D_CD_2000_1_50_1_13 </a:t>
            </a:r>
          </a:p>
        </p:txBody>
      </p:sp>
      <p:pic>
        <p:nvPicPr>
          <p:cNvPr id="2" name="Picture 1"/>
          <p:cNvPicPr>
            <a:picLocks noChangeAspect="1"/>
          </p:cNvPicPr>
          <p:nvPr/>
        </p:nvPicPr>
        <p:blipFill>
          <a:blip r:embed="rId3"/>
          <a:stretch>
            <a:fillRect/>
          </a:stretch>
        </p:blipFill>
        <p:spPr>
          <a:xfrm>
            <a:off x="179512" y="908720"/>
            <a:ext cx="8640961" cy="5181304"/>
          </a:xfrm>
          <a:prstGeom prst="rect">
            <a:avLst/>
          </a:prstGeom>
        </p:spPr>
      </p:pic>
    </p:spTree>
    <p:extLst>
      <p:ext uri="{BB962C8B-B14F-4D97-AF65-F5344CB8AC3E}">
        <p14:creationId xmlns:p14="http://schemas.microsoft.com/office/powerpoint/2010/main" val="343745215"/>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 Selection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223" y="836712"/>
            <a:ext cx="3794993" cy="2736304"/>
          </a:xfrm>
          <a:prstGeom prst="rect">
            <a:avLst/>
          </a:prstGeom>
        </p:spPr>
      </p:pic>
    </p:spTree>
    <p:extLst>
      <p:ext uri="{BB962C8B-B14F-4D97-AF65-F5344CB8AC3E}">
        <p14:creationId xmlns:p14="http://schemas.microsoft.com/office/powerpoint/2010/main" val="110613202"/>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1691680" y="6000911"/>
            <a:ext cx="5103705" cy="307777"/>
          </a:xfrm>
          <a:prstGeom prst="rect">
            <a:avLst/>
          </a:prstGeom>
          <a:noFill/>
        </p:spPr>
        <p:txBody>
          <a:bodyPr wrap="none" rtlCol="0">
            <a:spAutoFit/>
          </a:bodyPr>
          <a:lstStyle/>
          <a:p>
            <a:pPr>
              <a:defRPr/>
            </a:pPr>
            <a:r>
              <a:rPr lang="en-US" sz="1400" b="1" dirty="0" smtClean="0"/>
              <a:t>GPRegressionOLSMean_WS64</a:t>
            </a:r>
            <a:r>
              <a:rPr lang="en-US" sz="1400" dirty="0" smtClean="0"/>
              <a:t> on </a:t>
            </a:r>
            <a:r>
              <a:rPr lang="en-US" sz="1400" b="1" dirty="0"/>
              <a:t>SYNTH_D_CD_2000_1_50_1_13 </a:t>
            </a:r>
          </a:p>
        </p:txBody>
      </p:sp>
      <p:pic>
        <p:nvPicPr>
          <p:cNvPr id="4" name="Picture 3"/>
          <p:cNvPicPr>
            <a:picLocks noChangeAspect="1"/>
          </p:cNvPicPr>
          <p:nvPr/>
        </p:nvPicPr>
        <p:blipFill>
          <a:blip r:embed="rId3"/>
          <a:stretch>
            <a:fillRect/>
          </a:stretch>
        </p:blipFill>
        <p:spPr>
          <a:xfrm>
            <a:off x="302960" y="908720"/>
            <a:ext cx="8445504" cy="5184128"/>
          </a:xfrm>
          <a:prstGeom prst="rect">
            <a:avLst/>
          </a:prstGeom>
        </p:spPr>
      </p:pic>
    </p:spTree>
    <p:extLst>
      <p:ext uri="{BB962C8B-B14F-4D97-AF65-F5344CB8AC3E}">
        <p14:creationId xmlns:p14="http://schemas.microsoft.com/office/powerpoint/2010/main" val="1802282462"/>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1691680" y="6000911"/>
            <a:ext cx="4659674" cy="307777"/>
          </a:xfrm>
          <a:prstGeom prst="rect">
            <a:avLst/>
          </a:prstGeom>
          <a:noFill/>
        </p:spPr>
        <p:txBody>
          <a:bodyPr wrap="none" rtlCol="0">
            <a:spAutoFit/>
          </a:bodyPr>
          <a:lstStyle/>
          <a:p>
            <a:pPr>
              <a:defRPr/>
            </a:pPr>
            <a:r>
              <a:rPr lang="en-US" sz="1400" b="1" dirty="0" smtClean="0"/>
              <a:t>KernelRegression_WS64</a:t>
            </a:r>
            <a:r>
              <a:rPr lang="en-US" sz="1400" dirty="0" smtClean="0"/>
              <a:t> on </a:t>
            </a:r>
            <a:r>
              <a:rPr lang="en-US" sz="1400" b="1" dirty="0"/>
              <a:t>SYNTH_D_CD_2000_1_50_1_13 </a:t>
            </a:r>
          </a:p>
        </p:txBody>
      </p:sp>
      <p:pic>
        <p:nvPicPr>
          <p:cNvPr id="2" name="Picture 1"/>
          <p:cNvPicPr>
            <a:picLocks noChangeAspect="1"/>
          </p:cNvPicPr>
          <p:nvPr/>
        </p:nvPicPr>
        <p:blipFill>
          <a:blip r:embed="rId3"/>
          <a:stretch>
            <a:fillRect/>
          </a:stretch>
        </p:blipFill>
        <p:spPr>
          <a:xfrm>
            <a:off x="380727" y="908719"/>
            <a:ext cx="8295729" cy="5092191"/>
          </a:xfrm>
          <a:prstGeom prst="rect">
            <a:avLst/>
          </a:prstGeom>
        </p:spPr>
      </p:pic>
    </p:spTree>
    <p:extLst>
      <p:ext uri="{BB962C8B-B14F-4D97-AF65-F5344CB8AC3E}">
        <p14:creationId xmlns:p14="http://schemas.microsoft.com/office/powerpoint/2010/main" val="1856721335"/>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16582" y="6000911"/>
            <a:ext cx="4659674" cy="307777"/>
          </a:xfrm>
          <a:prstGeom prst="rect">
            <a:avLst/>
          </a:prstGeom>
          <a:noFill/>
        </p:spPr>
        <p:txBody>
          <a:bodyPr wrap="none" rtlCol="0">
            <a:spAutoFit/>
          </a:bodyPr>
          <a:lstStyle/>
          <a:p>
            <a:pPr>
              <a:defRPr/>
            </a:pPr>
            <a:r>
              <a:rPr lang="en-US" sz="1400" b="1" dirty="0" smtClean="0"/>
              <a:t>KernelRegression_WS96</a:t>
            </a:r>
            <a:r>
              <a:rPr lang="en-US" sz="1400" dirty="0" smtClean="0"/>
              <a:t> on </a:t>
            </a:r>
            <a:r>
              <a:rPr lang="en-US" sz="1400" b="1" dirty="0"/>
              <a:t>SYNTH_D_CD_2000_1_50_1_13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1700"/>
            <a:ext cx="9144000" cy="5037667"/>
          </a:xfrm>
          <a:prstGeom prst="rect">
            <a:avLst/>
          </a:prstGeom>
        </p:spPr>
      </p:pic>
    </p:spTree>
    <p:extLst>
      <p:ext uri="{BB962C8B-B14F-4D97-AF65-F5344CB8AC3E}">
        <p14:creationId xmlns:p14="http://schemas.microsoft.com/office/powerpoint/2010/main" val="171185385"/>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3275856" y="5978144"/>
            <a:ext cx="2126929" cy="307777"/>
          </a:xfrm>
          <a:prstGeom prst="rect">
            <a:avLst/>
          </a:prstGeom>
          <a:noFill/>
        </p:spPr>
        <p:txBody>
          <a:bodyPr wrap="none" rtlCol="0">
            <a:spAutoFit/>
          </a:bodyPr>
          <a:lstStyle/>
          <a:p>
            <a:pPr>
              <a:defRPr/>
            </a:pPr>
            <a:r>
              <a:rPr lang="en-US" sz="1400" b="1" smtClean="0"/>
              <a:t>OCL_LEFTFETCHJOIN_GPU</a:t>
            </a:r>
            <a:endParaRPr lang="en-US" sz="14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87400"/>
            <a:ext cx="9144000" cy="5271589"/>
          </a:xfrm>
          <a:prstGeom prst="rect">
            <a:avLst/>
          </a:prstGeom>
        </p:spPr>
      </p:pic>
    </p:spTree>
    <p:extLst>
      <p:ext uri="{BB962C8B-B14F-4D97-AF65-F5344CB8AC3E}">
        <p14:creationId xmlns:p14="http://schemas.microsoft.com/office/powerpoint/2010/main" val="1244316437"/>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67744" y="5978144"/>
            <a:ext cx="4736168" cy="307777"/>
          </a:xfrm>
          <a:prstGeom prst="rect">
            <a:avLst/>
          </a:prstGeom>
          <a:noFill/>
        </p:spPr>
        <p:txBody>
          <a:bodyPr wrap="none" rtlCol="0">
            <a:spAutoFit/>
          </a:bodyPr>
          <a:lstStyle/>
          <a:p>
            <a:pPr>
              <a:defRPr/>
            </a:pPr>
            <a:r>
              <a:rPr lang="en-US" sz="1400" b="1"/>
              <a:t>GPRegressionZeroMean_WS64</a:t>
            </a:r>
            <a:r>
              <a:rPr lang="en-US" sz="1400"/>
              <a:t>  on </a:t>
            </a:r>
            <a:r>
              <a:rPr lang="en-US" sz="1400" b="1" smtClean="0"/>
              <a:t>OCL_LEFTFETCHJOIN_GPU</a:t>
            </a:r>
            <a:endParaRPr lang="en-US" sz="14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01700"/>
            <a:ext cx="9144000" cy="5050971"/>
          </a:xfrm>
          <a:prstGeom prst="rect">
            <a:avLst/>
          </a:prstGeom>
        </p:spPr>
      </p:pic>
    </p:spTree>
    <p:extLst>
      <p:ext uri="{BB962C8B-B14F-4D97-AF65-F5344CB8AC3E}">
        <p14:creationId xmlns:p14="http://schemas.microsoft.com/office/powerpoint/2010/main" val="496987743"/>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67744" y="5978144"/>
            <a:ext cx="4677050" cy="307777"/>
          </a:xfrm>
          <a:prstGeom prst="rect">
            <a:avLst/>
          </a:prstGeom>
          <a:noFill/>
        </p:spPr>
        <p:txBody>
          <a:bodyPr wrap="none" rtlCol="0">
            <a:spAutoFit/>
          </a:bodyPr>
          <a:lstStyle/>
          <a:p>
            <a:pPr>
              <a:defRPr/>
            </a:pPr>
            <a:r>
              <a:rPr lang="en-US" sz="1400" b="1" dirty="0" smtClean="0"/>
              <a:t>GPRegressionAvgMean_WS64</a:t>
            </a:r>
            <a:r>
              <a:rPr lang="en-US" sz="1400" dirty="0" smtClean="0"/>
              <a:t>  </a:t>
            </a:r>
            <a:r>
              <a:rPr lang="en-US" sz="1400" dirty="0"/>
              <a:t>on </a:t>
            </a:r>
            <a:r>
              <a:rPr lang="en-US" sz="1400" b="1" dirty="0" smtClean="0"/>
              <a:t>OCL_LEFTFETCHJOIN_GPU</a:t>
            </a:r>
            <a:endParaRPr lang="en-US" sz="14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55700"/>
            <a:ext cx="9144000" cy="4541520"/>
          </a:xfrm>
          <a:prstGeom prst="rect">
            <a:avLst/>
          </a:prstGeom>
        </p:spPr>
      </p:pic>
    </p:spTree>
    <p:extLst>
      <p:ext uri="{BB962C8B-B14F-4D97-AF65-F5344CB8AC3E}">
        <p14:creationId xmlns:p14="http://schemas.microsoft.com/office/powerpoint/2010/main" val="1285228804"/>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67744" y="5978144"/>
            <a:ext cx="4686539" cy="307777"/>
          </a:xfrm>
          <a:prstGeom prst="rect">
            <a:avLst/>
          </a:prstGeom>
          <a:noFill/>
        </p:spPr>
        <p:txBody>
          <a:bodyPr wrap="none" rtlCol="0">
            <a:spAutoFit/>
          </a:bodyPr>
          <a:lstStyle/>
          <a:p>
            <a:pPr>
              <a:defRPr/>
            </a:pPr>
            <a:r>
              <a:rPr lang="en-US" sz="1400" b="1" dirty="0" smtClean="0"/>
              <a:t>GPRegressionOLSMean_WS64</a:t>
            </a:r>
            <a:r>
              <a:rPr lang="en-US" sz="1400" dirty="0" smtClean="0"/>
              <a:t>  </a:t>
            </a:r>
            <a:r>
              <a:rPr lang="en-US" sz="1400" dirty="0"/>
              <a:t>on </a:t>
            </a:r>
            <a:r>
              <a:rPr lang="en-US" sz="1400" b="1" dirty="0" smtClean="0"/>
              <a:t>OCL_LEFTFETCHJOIN_GPU</a:t>
            </a:r>
            <a:endParaRPr lang="en-US" sz="14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87400"/>
            <a:ext cx="9144000" cy="5271589"/>
          </a:xfrm>
          <a:prstGeom prst="rect">
            <a:avLst/>
          </a:prstGeom>
        </p:spPr>
      </p:pic>
    </p:spTree>
    <p:extLst>
      <p:ext uri="{BB962C8B-B14F-4D97-AF65-F5344CB8AC3E}">
        <p14:creationId xmlns:p14="http://schemas.microsoft.com/office/powerpoint/2010/main" val="1346811305"/>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67744" y="5978144"/>
            <a:ext cx="4242508" cy="307777"/>
          </a:xfrm>
          <a:prstGeom prst="rect">
            <a:avLst/>
          </a:prstGeom>
          <a:noFill/>
        </p:spPr>
        <p:txBody>
          <a:bodyPr wrap="none" rtlCol="0">
            <a:spAutoFit/>
          </a:bodyPr>
          <a:lstStyle/>
          <a:p>
            <a:pPr>
              <a:defRPr/>
            </a:pPr>
            <a:r>
              <a:rPr lang="en-US" sz="1400" b="1" dirty="0" smtClean="0"/>
              <a:t>KernelRegression_WS64</a:t>
            </a:r>
            <a:r>
              <a:rPr lang="en-US" sz="1400" dirty="0" smtClean="0"/>
              <a:t>  </a:t>
            </a:r>
            <a:r>
              <a:rPr lang="en-US" sz="1400" dirty="0"/>
              <a:t>on </a:t>
            </a:r>
            <a:r>
              <a:rPr lang="en-US" sz="1400" b="1" dirty="0" smtClean="0"/>
              <a:t>OCL_LEFTFETCHJOIN_GPU</a:t>
            </a:r>
            <a:endParaRPr lang="en-US" sz="1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1700"/>
            <a:ext cx="9144000" cy="5049762"/>
          </a:xfrm>
          <a:prstGeom prst="rect">
            <a:avLst/>
          </a:prstGeom>
        </p:spPr>
      </p:pic>
    </p:spTree>
    <p:extLst>
      <p:ext uri="{BB962C8B-B14F-4D97-AF65-F5344CB8AC3E}">
        <p14:creationId xmlns:p14="http://schemas.microsoft.com/office/powerpoint/2010/main" val="201305624"/>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Targets vs Predictions by the 5 selected online learners</a:t>
            </a:r>
          </a:p>
        </p:txBody>
      </p:sp>
      <p:sp>
        <p:nvSpPr>
          <p:cNvPr id="6" name="TextBox 5"/>
          <p:cNvSpPr txBox="1"/>
          <p:nvPr/>
        </p:nvSpPr>
        <p:spPr>
          <a:xfrm>
            <a:off x="2267744" y="5978144"/>
            <a:ext cx="4242508" cy="307777"/>
          </a:xfrm>
          <a:prstGeom prst="rect">
            <a:avLst/>
          </a:prstGeom>
          <a:noFill/>
        </p:spPr>
        <p:txBody>
          <a:bodyPr wrap="none" rtlCol="0">
            <a:spAutoFit/>
          </a:bodyPr>
          <a:lstStyle/>
          <a:p>
            <a:pPr>
              <a:defRPr/>
            </a:pPr>
            <a:r>
              <a:rPr lang="en-US" sz="1400" b="1" dirty="0" smtClean="0"/>
              <a:t>KernelRegression_WS96</a:t>
            </a:r>
            <a:r>
              <a:rPr lang="en-US" sz="1400" dirty="0" smtClean="0"/>
              <a:t>  </a:t>
            </a:r>
            <a:r>
              <a:rPr lang="en-US" sz="1400" dirty="0"/>
              <a:t>on </a:t>
            </a:r>
            <a:r>
              <a:rPr lang="en-US" sz="1400" b="1" dirty="0" smtClean="0"/>
              <a:t>OCL_LEFTFETCHJOIN_GPU</a:t>
            </a:r>
            <a:endParaRPr lang="en-US" sz="14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01700"/>
            <a:ext cx="9144000" cy="5050971"/>
          </a:xfrm>
          <a:prstGeom prst="rect">
            <a:avLst/>
          </a:prstGeom>
        </p:spPr>
      </p:pic>
    </p:spTree>
    <p:extLst>
      <p:ext uri="{BB962C8B-B14F-4D97-AF65-F5344CB8AC3E}">
        <p14:creationId xmlns:p14="http://schemas.microsoft.com/office/powerpoint/2010/main" val="1704365084"/>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Sliding-windowed non-parametric online learners are effective in learning from non-stationary data streams</a:t>
            </a:r>
          </a:p>
          <a:p>
            <a:r>
              <a:rPr lang="en-US" dirty="0" smtClean="0"/>
              <a:t>Sliding-window size has major implications on accuracy and time efficiency</a:t>
            </a:r>
          </a:p>
          <a:p>
            <a:r>
              <a:rPr lang="en-US" dirty="0" smtClean="0"/>
              <a:t>Forgetting-based parametric learners do not perform well on the drifting data</a:t>
            </a:r>
          </a:p>
          <a:p>
            <a:r>
              <a:rPr lang="en-US" dirty="0" smtClean="0"/>
              <a:t>Finding good </a:t>
            </a:r>
            <a:r>
              <a:rPr lang="en-US" dirty="0" err="1" smtClean="0"/>
              <a:t>hyperparameter</a:t>
            </a:r>
            <a:r>
              <a:rPr lang="en-US" dirty="0" smtClean="0"/>
              <a:t> configurations is a challenging task</a:t>
            </a:r>
          </a:p>
          <a:p>
            <a:endParaRPr lang="en-US" dirty="0" smtClean="0"/>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588219756"/>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Algorithm Selection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9" y="836711"/>
            <a:ext cx="5832648" cy="4828137"/>
          </a:xfrm>
          <a:prstGeom prst="rect">
            <a:avLst/>
          </a:prstGeom>
        </p:spPr>
      </p:pic>
    </p:spTree>
    <p:extLst>
      <p:ext uri="{BB962C8B-B14F-4D97-AF65-F5344CB8AC3E}">
        <p14:creationId xmlns:p14="http://schemas.microsoft.com/office/powerpoint/2010/main" val="235649157"/>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Algorithm Comparison Table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28363610"/>
              </p:ext>
            </p:extLst>
          </p:nvPr>
        </p:nvGraphicFramePr>
        <p:xfrm>
          <a:off x="1475656" y="1772816"/>
          <a:ext cx="6096000" cy="2661920"/>
        </p:xfrm>
        <a:graphic>
          <a:graphicData uri="http://schemas.openxmlformats.org/drawingml/2006/table">
            <a:tbl>
              <a:tblPr firstRow="1" firstCol="1" bandRow="1">
                <a:tableStyleId>{5C22544A-7EE6-4342-B048-85BDC9FD1C3A}</a:tableStyleId>
              </a:tblPr>
              <a:tblGrid>
                <a:gridCol w="1219200"/>
                <a:gridCol w="1219200"/>
                <a:gridCol w="1219200"/>
                <a:gridCol w="1219200"/>
                <a:gridCol w="1219200"/>
              </a:tblGrid>
              <a:tr h="370840">
                <a:tc>
                  <a:txBody>
                    <a:bodyPr/>
                    <a:lstStyle/>
                    <a:p>
                      <a:endParaRPr lang="en-US" dirty="0"/>
                    </a:p>
                  </a:txBody>
                  <a:tcPr/>
                </a:tc>
                <a:tc>
                  <a:txBody>
                    <a:bodyPr/>
                    <a:lstStyle/>
                    <a:p>
                      <a:r>
                        <a:rPr lang="en-US" dirty="0" smtClean="0"/>
                        <a:t>Accuracy</a:t>
                      </a:r>
                      <a:endParaRPr lang="en-US" dirty="0"/>
                    </a:p>
                  </a:txBody>
                  <a:tcPr/>
                </a:tc>
                <a:tc>
                  <a:txBody>
                    <a:bodyPr/>
                    <a:lstStyle/>
                    <a:p>
                      <a:r>
                        <a:rPr lang="en-US" dirty="0" smtClean="0"/>
                        <a:t>Prediction Bounds</a:t>
                      </a:r>
                      <a:endParaRPr lang="en-US" dirty="0"/>
                    </a:p>
                  </a:txBody>
                  <a:tcPr/>
                </a:tc>
                <a:tc>
                  <a:txBody>
                    <a:bodyPr/>
                    <a:lstStyle/>
                    <a:p>
                      <a:r>
                        <a:rPr lang="en-US" dirty="0" smtClean="0"/>
                        <a:t>Time Efficiency</a:t>
                      </a:r>
                      <a:endParaRPr lang="en-US" dirty="0"/>
                    </a:p>
                  </a:txBody>
                  <a:tcPr/>
                </a:tc>
                <a:tc>
                  <a:txBody>
                    <a:bodyPr/>
                    <a:lstStyle/>
                    <a:p>
                      <a:r>
                        <a:rPr lang="en-US" dirty="0" smtClean="0"/>
                        <a:t>Space</a:t>
                      </a:r>
                      <a:r>
                        <a:rPr lang="en-US" baseline="0" dirty="0" smtClean="0"/>
                        <a:t> Efficiency</a:t>
                      </a:r>
                      <a:endParaRPr lang="en-US" dirty="0"/>
                    </a:p>
                  </a:txBody>
                  <a:tcPr/>
                </a:tc>
              </a:tr>
              <a:tr h="370840">
                <a:tc>
                  <a:txBody>
                    <a:bodyPr/>
                    <a:lstStyle/>
                    <a:p>
                      <a:r>
                        <a:rPr lang="en-US" dirty="0" smtClean="0"/>
                        <a:t>MLE</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MAP</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GP Regression</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Kernel Regression</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Tree>
    <p:extLst>
      <p:ext uri="{BB962C8B-B14F-4D97-AF65-F5344CB8AC3E}">
        <p14:creationId xmlns:p14="http://schemas.microsoft.com/office/powerpoint/2010/main" val="2033669086"/>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Online extension for </a:t>
            </a:r>
            <a:r>
              <a:rPr lang="en-US" dirty="0" err="1" smtClean="0"/>
              <a:t>Quantile</a:t>
            </a:r>
            <a:r>
              <a:rPr lang="en-US" dirty="0" smtClean="0"/>
              <a:t> Regression and SV-r</a:t>
            </a:r>
          </a:p>
          <a:p>
            <a:r>
              <a:rPr lang="en-US" dirty="0" smtClean="0"/>
              <a:t>Prediction Bounds Estimation mechanism for SV-r</a:t>
            </a:r>
          </a:p>
          <a:p>
            <a:endParaRPr lang="en-US" dirty="0"/>
          </a:p>
        </p:txBody>
      </p:sp>
      <p:sp>
        <p:nvSpPr>
          <p:cNvPr id="3" name="Title 2"/>
          <p:cNvSpPr>
            <a:spLocks noGrp="1"/>
          </p:cNvSpPr>
          <p:nvPr>
            <p:ph type="title"/>
          </p:nvPr>
        </p:nvSpPr>
        <p:spPr/>
        <p:txBody>
          <a:bodyPr/>
          <a:lstStyle/>
          <a:p>
            <a:r>
              <a:rPr lang="en-US" dirty="0" smtClean="0"/>
              <a:t>Future Work</a:t>
            </a:r>
            <a:endParaRPr lang="en-US" dirty="0"/>
          </a:p>
        </p:txBody>
      </p:sp>
    </p:spTree>
    <p:extLst>
      <p:ext uri="{BB962C8B-B14F-4D97-AF65-F5344CB8AC3E}">
        <p14:creationId xmlns:p14="http://schemas.microsoft.com/office/powerpoint/2010/main" val="1260995960"/>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dirty="0">
                <a:latin typeface="Courier" charset="0"/>
                <a:ea typeface="Courier" charset="0"/>
                <a:cs typeface="Courier" charset="0"/>
              </a:rPr>
              <a:t>Carl Edward Rasmussen and Christopher K. I. Williams. Gaussian Processes for Machine Learning (Adaptive Computation and Machine Learning). The MIT Press, 2005. ISBN 0-262-18253-X. </a:t>
            </a:r>
          </a:p>
          <a:p>
            <a:pPr marL="0" indent="0">
              <a:buNone/>
            </a:pPr>
            <a:endParaRPr lang="en-US" dirty="0" smtClean="0">
              <a:latin typeface="Courier" charset="0"/>
              <a:ea typeface="Courier" charset="0"/>
              <a:cs typeface="Courier" charset="0"/>
            </a:endParaRPr>
          </a:p>
          <a:p>
            <a:pPr marL="0" indent="0">
              <a:buNone/>
            </a:pPr>
            <a:r>
              <a:rPr lang="en-US" dirty="0">
                <a:latin typeface="Courier" charset="0"/>
                <a:ea typeface="Courier" charset="0"/>
                <a:cs typeface="Courier" charset="0"/>
              </a:rPr>
              <a:t>Bernard W Silverman. Density estimation for statistics and data analysis, </a:t>
            </a:r>
            <a:r>
              <a:rPr lang="en-US" dirty="0" smtClean="0">
                <a:latin typeface="Courier" charset="0"/>
                <a:ea typeface="Courier" charset="0"/>
                <a:cs typeface="Courier" charset="0"/>
              </a:rPr>
              <a:t>volume </a:t>
            </a:r>
            <a:r>
              <a:rPr lang="en-US" dirty="0">
                <a:latin typeface="Courier" charset="0"/>
                <a:ea typeface="Courier" charset="0"/>
                <a:cs typeface="Courier" charset="0"/>
              </a:rPr>
              <a:t>26. CRC press, 1986. </a:t>
            </a:r>
            <a:endParaRPr lang="en-US" dirty="0" smtClean="0">
              <a:latin typeface="Courier" charset="0"/>
              <a:ea typeface="Courier" charset="0"/>
              <a:cs typeface="Courier" charset="0"/>
            </a:endParaRPr>
          </a:p>
          <a:p>
            <a:pPr marL="0" indent="0">
              <a:buNone/>
            </a:pPr>
            <a:endParaRPr lang="en-US" dirty="0">
              <a:latin typeface="Courier" charset="0"/>
              <a:ea typeface="Courier" charset="0"/>
              <a:cs typeface="Courier" charset="0"/>
            </a:endParaRPr>
          </a:p>
          <a:p>
            <a:pPr marL="0" indent="0">
              <a:buNone/>
            </a:pPr>
            <a:r>
              <a:rPr lang="en-US" dirty="0" err="1">
                <a:latin typeface="Courier" charset="0"/>
                <a:ea typeface="Courier" charset="0"/>
                <a:cs typeface="Courier" charset="0"/>
              </a:rPr>
              <a:t>Heimel</a:t>
            </a:r>
            <a:r>
              <a:rPr lang="en-US" dirty="0">
                <a:latin typeface="Courier" charset="0"/>
                <a:ea typeface="Courier" charset="0"/>
                <a:cs typeface="Courier" charset="0"/>
              </a:rPr>
              <a:t>, Max, et al. "Hardware-oblivious parallelism for in-memory column-stores." </a:t>
            </a:r>
            <a:r>
              <a:rPr lang="en-US" i="1" dirty="0">
                <a:latin typeface="Courier" charset="0"/>
                <a:ea typeface="Courier" charset="0"/>
                <a:cs typeface="Courier" charset="0"/>
              </a:rPr>
              <a:t>Proceedings of the VLDB Endowment</a:t>
            </a:r>
            <a:r>
              <a:rPr lang="en-US" dirty="0">
                <a:latin typeface="Courier" charset="0"/>
                <a:ea typeface="Courier" charset="0"/>
                <a:cs typeface="Courier" charset="0"/>
              </a:rPr>
              <a:t> 6.9 (2013): 709-720</a:t>
            </a:r>
            <a:r>
              <a:rPr lang="en-US" dirty="0" smtClean="0">
                <a:latin typeface="Courier" charset="0"/>
                <a:ea typeface="Courier" charset="0"/>
                <a:cs typeface="Courier" charset="0"/>
              </a:rPr>
              <a:t>.</a:t>
            </a:r>
          </a:p>
          <a:p>
            <a:pPr marL="0" indent="0">
              <a:buNone/>
            </a:pPr>
            <a:endParaRPr lang="en-US" dirty="0">
              <a:latin typeface="Courier" charset="0"/>
              <a:ea typeface="Courier" charset="0"/>
              <a:cs typeface="Courier" charset="0"/>
            </a:endParaRPr>
          </a:p>
          <a:p>
            <a:pPr marL="0" indent="0">
              <a:buNone/>
            </a:pPr>
            <a:r>
              <a:rPr lang="en-US" dirty="0" smtClean="0">
                <a:latin typeface="Courier" charset="0"/>
                <a:ea typeface="Courier" charset="0"/>
                <a:cs typeface="Courier" charset="0"/>
              </a:rPr>
              <a:t>Joao </a:t>
            </a:r>
            <a:r>
              <a:rPr lang="en-US" dirty="0">
                <a:latin typeface="Courier" charset="0"/>
                <a:ea typeface="Courier" charset="0"/>
                <a:cs typeface="Courier" charset="0"/>
              </a:rPr>
              <a:t>Gama, Raquel </a:t>
            </a:r>
            <a:r>
              <a:rPr lang="en-US" dirty="0" err="1" smtClean="0">
                <a:latin typeface="Courier" charset="0"/>
                <a:ea typeface="Courier" charset="0"/>
                <a:cs typeface="Courier" charset="0"/>
              </a:rPr>
              <a:t>Sebastiao</a:t>
            </a:r>
            <a:r>
              <a:rPr lang="en-US" dirty="0">
                <a:latin typeface="Courier" charset="0"/>
                <a:ea typeface="Courier" charset="0"/>
                <a:cs typeface="Courier" charset="0"/>
              </a:rPr>
              <a:t>, and Pedro Pereira Rodrigues. Issues in evaluation of stream learning algorithms. Proceedings of the 15th ACM SIGKDD international conference on Knowledge discovery and data mining - KDD ’09, pages 329–337, 2009. </a:t>
            </a:r>
            <a:r>
              <a:rPr lang="en-US" dirty="0" err="1">
                <a:latin typeface="Courier" charset="0"/>
                <a:ea typeface="Courier" charset="0"/>
                <a:cs typeface="Courier" charset="0"/>
              </a:rPr>
              <a:t>doi</a:t>
            </a:r>
            <a:r>
              <a:rPr lang="en-US" dirty="0">
                <a:latin typeface="Courier" charset="0"/>
                <a:ea typeface="Courier" charset="0"/>
                <a:cs typeface="Courier" charset="0"/>
              </a:rPr>
              <a:t>: 10.1145/1557019.1557060. </a:t>
            </a:r>
          </a:p>
          <a:p>
            <a:pPr marL="0" indent="0">
              <a:buNone/>
            </a:pPr>
            <a:endParaRPr lang="en-US" dirty="0">
              <a:latin typeface="Courier" charset="0"/>
              <a:ea typeface="Courier" charset="0"/>
              <a:cs typeface="Courier" charset="0"/>
            </a:endParaRPr>
          </a:p>
          <a:p>
            <a:pPr marL="0" indent="0">
              <a:buNone/>
            </a:pPr>
            <a:endParaRPr lang="en-US" dirty="0" smtClean="0">
              <a:latin typeface="Courier" charset="0"/>
              <a:ea typeface="Courier" charset="0"/>
              <a:cs typeface="Courier" charset="0"/>
            </a:endParaRPr>
          </a:p>
          <a:p>
            <a:pPr marL="0" indent="0">
              <a:buNone/>
            </a:pPr>
            <a:endParaRPr lang="en-US" dirty="0">
              <a:latin typeface="Courier" charset="0"/>
              <a:ea typeface="Courier" charset="0"/>
              <a:cs typeface="Courier" charset="0"/>
            </a:endParaRPr>
          </a:p>
          <a:p>
            <a:pPr marL="0" indent="0">
              <a:buNone/>
            </a:pPr>
            <a:endParaRPr lang="en-US" dirty="0" smtClean="0">
              <a:latin typeface="Courier" charset="0"/>
              <a:ea typeface="Courier" charset="0"/>
              <a:cs typeface="Courier" charset="0"/>
            </a:endParaRPr>
          </a:p>
          <a:p>
            <a:pPr marL="0" indent="0">
              <a:buNone/>
            </a:pPr>
            <a:endParaRPr lang="en-US" dirty="0">
              <a:latin typeface="Courier" charset="0"/>
              <a:ea typeface="Courier" charset="0"/>
              <a:cs typeface="Courier" charset="0"/>
            </a:endParaRPr>
          </a:p>
        </p:txBody>
      </p:sp>
      <p:sp>
        <p:nvSpPr>
          <p:cNvPr id="3" name="Title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1308202906"/>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TextBox 3"/>
          <p:cNvSpPr txBox="1"/>
          <p:nvPr/>
        </p:nvSpPr>
        <p:spPr>
          <a:xfrm>
            <a:off x="3131840" y="3068960"/>
            <a:ext cx="2327560" cy="369332"/>
          </a:xfrm>
          <a:prstGeom prst="rect">
            <a:avLst/>
          </a:prstGeom>
          <a:noFill/>
        </p:spPr>
        <p:txBody>
          <a:bodyPr wrap="none" rtlCol="0">
            <a:spAutoFit/>
          </a:bodyPr>
          <a:lstStyle/>
          <a:p>
            <a:r>
              <a:rPr lang="en-US" dirty="0"/>
              <a:t>Thanks for listening! </a:t>
            </a:r>
            <a:r>
              <a:rPr lang="en-US" dirty="0">
                <a:sym typeface="Wingdings"/>
              </a:rPr>
              <a:t></a:t>
            </a:r>
            <a:endParaRPr lang="en-US" dirty="0"/>
          </a:p>
        </p:txBody>
      </p:sp>
    </p:spTree>
    <p:extLst>
      <p:ext uri="{BB962C8B-B14F-4D97-AF65-F5344CB8AC3E}">
        <p14:creationId xmlns:p14="http://schemas.microsoft.com/office/powerpoint/2010/main" val="1268409912"/>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Algorithm Selection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12" y="836712"/>
            <a:ext cx="6882800" cy="5616624"/>
          </a:xfrm>
          <a:prstGeom prst="rect">
            <a:avLst/>
          </a:prstGeom>
        </p:spPr>
      </p:pic>
    </p:spTree>
    <p:extLst>
      <p:ext uri="{BB962C8B-B14F-4D97-AF65-F5344CB8AC3E}">
        <p14:creationId xmlns:p14="http://schemas.microsoft.com/office/powerpoint/2010/main" val="410409117"/>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Learning Scenario</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99" y="2204864"/>
            <a:ext cx="7920880" cy="2520280"/>
          </a:xfrm>
          <a:prstGeom prst="rect">
            <a:avLst/>
          </a:prstGeom>
        </p:spPr>
      </p:pic>
    </p:spTree>
    <p:extLst>
      <p:ext uri="{BB962C8B-B14F-4D97-AF65-F5344CB8AC3E}">
        <p14:creationId xmlns:p14="http://schemas.microsoft.com/office/powerpoint/2010/main" val="2037770478"/>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Concept Drifts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836712"/>
            <a:ext cx="6264696" cy="5605254"/>
          </a:xfrm>
          <a:prstGeom prst="rect">
            <a:avLst/>
          </a:prstGeom>
        </p:spPr>
      </p:pic>
    </p:spTree>
    <p:extLst>
      <p:ext uri="{BB962C8B-B14F-4D97-AF65-F5344CB8AC3E}">
        <p14:creationId xmlns:p14="http://schemas.microsoft.com/office/powerpoint/2010/main" val="35756851"/>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Online Regression Problem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628800"/>
            <a:ext cx="6408712" cy="1162642"/>
          </a:xfrm>
          <a:prstGeom prst="rect">
            <a:avLst/>
          </a:prstGeom>
        </p:spPr>
      </p:pic>
      <p:cxnSp>
        <p:nvCxnSpPr>
          <p:cNvPr id="8" name="Curved Connector 7"/>
          <p:cNvCxnSpPr/>
          <p:nvPr/>
        </p:nvCxnSpPr>
        <p:spPr>
          <a:xfrm rot="10800000">
            <a:off x="2915816" y="1268760"/>
            <a:ext cx="864096" cy="504056"/>
          </a:xfrm>
          <a:prstGeom prst="curvedConnector3">
            <a:avLst>
              <a:gd name="adj1" fmla="val -1086"/>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78599" y="1124744"/>
            <a:ext cx="837217" cy="276999"/>
          </a:xfrm>
          <a:prstGeom prst="rect">
            <a:avLst/>
          </a:prstGeom>
          <a:noFill/>
        </p:spPr>
        <p:txBody>
          <a:bodyPr wrap="none" rtlCol="0">
            <a:spAutoFit/>
          </a:bodyPr>
          <a:lstStyle/>
          <a:p>
            <a:r>
              <a:rPr lang="en-US" sz="1200" dirty="0" smtClean="0"/>
              <a:t>Data point</a:t>
            </a:r>
            <a:endParaRPr lang="en-US" sz="1200" dirty="0"/>
          </a:p>
        </p:txBody>
      </p:sp>
      <p:cxnSp>
        <p:nvCxnSpPr>
          <p:cNvPr id="15" name="Curved Connector 14"/>
          <p:cNvCxnSpPr/>
          <p:nvPr/>
        </p:nvCxnSpPr>
        <p:spPr>
          <a:xfrm rot="5400000" flipH="1" flipV="1">
            <a:off x="4131284" y="1133412"/>
            <a:ext cx="728464" cy="711127"/>
          </a:xfrm>
          <a:prstGeom prst="curvedConnector3">
            <a:avLst>
              <a:gd name="adj1" fmla="val 110598"/>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58919" y="980728"/>
            <a:ext cx="571054" cy="276999"/>
          </a:xfrm>
          <a:prstGeom prst="rect">
            <a:avLst/>
          </a:prstGeom>
          <a:noFill/>
        </p:spPr>
        <p:txBody>
          <a:bodyPr wrap="none" rtlCol="0">
            <a:spAutoFit/>
          </a:bodyPr>
          <a:lstStyle/>
          <a:p>
            <a:r>
              <a:rPr lang="en-US" sz="1200" dirty="0" smtClean="0"/>
              <a:t>Target</a:t>
            </a:r>
            <a:endParaRPr lang="en-US" sz="1200" dirty="0"/>
          </a:p>
        </p:txBody>
      </p:sp>
      <p:cxnSp>
        <p:nvCxnSpPr>
          <p:cNvPr id="20" name="Curved Connector 19"/>
          <p:cNvCxnSpPr/>
          <p:nvPr/>
        </p:nvCxnSpPr>
        <p:spPr>
          <a:xfrm>
            <a:off x="4495516" y="2636912"/>
            <a:ext cx="1224136" cy="50348"/>
          </a:xfrm>
          <a:prstGeom prst="curvedConnector3">
            <a:avLst>
              <a:gd name="adj1" fmla="val -657"/>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21459" y="2548760"/>
            <a:ext cx="538930" cy="276999"/>
          </a:xfrm>
          <a:prstGeom prst="rect">
            <a:avLst/>
          </a:prstGeom>
          <a:noFill/>
        </p:spPr>
        <p:txBody>
          <a:bodyPr wrap="none" rtlCol="0">
            <a:spAutoFit/>
          </a:bodyPr>
          <a:lstStyle/>
          <a:p>
            <a:r>
              <a:rPr lang="en-US" sz="1200" dirty="0" smtClean="0"/>
              <a:t>Noise</a:t>
            </a:r>
            <a:endParaRPr lang="en-US" sz="1200" dirty="0"/>
          </a:p>
        </p:txBody>
      </p:sp>
      <p:cxnSp>
        <p:nvCxnSpPr>
          <p:cNvPr id="10" name="Curved Connector 9"/>
          <p:cNvCxnSpPr/>
          <p:nvPr/>
        </p:nvCxnSpPr>
        <p:spPr>
          <a:xfrm rot="5400000">
            <a:off x="1619672" y="2204864"/>
            <a:ext cx="792088" cy="7920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4533" y="2924944"/>
            <a:ext cx="1577227" cy="276999"/>
          </a:xfrm>
          <a:prstGeom prst="rect">
            <a:avLst/>
          </a:prstGeom>
          <a:noFill/>
        </p:spPr>
        <p:txBody>
          <a:bodyPr wrap="none" rtlCol="0">
            <a:spAutoFit/>
          </a:bodyPr>
          <a:lstStyle/>
          <a:p>
            <a:r>
              <a:rPr lang="en-US" sz="1200" dirty="0" smtClean="0"/>
              <a:t>Design Matrix (n-by-d)</a:t>
            </a:r>
            <a:endParaRPr lang="en-US" sz="1200" dirty="0"/>
          </a:p>
        </p:txBody>
      </p:sp>
      <p:sp>
        <p:nvSpPr>
          <p:cNvPr id="21" name="TextBox 20"/>
          <p:cNvSpPr txBox="1"/>
          <p:nvPr/>
        </p:nvSpPr>
        <p:spPr>
          <a:xfrm>
            <a:off x="2408835" y="3284984"/>
            <a:ext cx="1587101" cy="276999"/>
          </a:xfrm>
          <a:prstGeom prst="rect">
            <a:avLst/>
          </a:prstGeom>
          <a:noFill/>
        </p:spPr>
        <p:txBody>
          <a:bodyPr wrap="none" rtlCol="0">
            <a:spAutoFit/>
          </a:bodyPr>
          <a:lstStyle/>
          <a:p>
            <a:r>
              <a:rPr lang="en-US" sz="1200" dirty="0" smtClean="0"/>
              <a:t>Targets vector (n-by-1)</a:t>
            </a:r>
            <a:endParaRPr lang="en-US" sz="1200" dirty="0"/>
          </a:p>
        </p:txBody>
      </p:sp>
      <p:cxnSp>
        <p:nvCxnSpPr>
          <p:cNvPr id="23" name="Curved Connector 22"/>
          <p:cNvCxnSpPr/>
          <p:nvPr/>
        </p:nvCxnSpPr>
        <p:spPr>
          <a:xfrm rot="16200000" flipH="1">
            <a:off x="2265116" y="2711548"/>
            <a:ext cx="1085377" cy="72008"/>
          </a:xfrm>
          <a:prstGeom prst="curvedConnector3">
            <a:avLst>
              <a:gd name="adj1" fmla="val 97449"/>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75656" y="4338035"/>
            <a:ext cx="587020" cy="369332"/>
          </a:xfrm>
          <a:prstGeom prst="rect">
            <a:avLst/>
          </a:prstGeom>
          <a:noFill/>
        </p:spPr>
        <p:txBody>
          <a:bodyPr wrap="none" rtlCol="0">
            <a:spAutoFit/>
          </a:bodyPr>
          <a:lstStyle/>
          <a:p>
            <a:r>
              <a:rPr lang="en-US" dirty="0" smtClean="0"/>
              <a:t>Find</a:t>
            </a:r>
            <a:endParaRPr lang="en-US"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4221088"/>
            <a:ext cx="1617470" cy="548995"/>
          </a:xfrm>
          <a:prstGeom prst="rect">
            <a:avLst/>
          </a:prstGeom>
        </p:spPr>
      </p:pic>
    </p:spTree>
    <p:extLst>
      <p:ext uri="{BB962C8B-B14F-4D97-AF65-F5344CB8AC3E}">
        <p14:creationId xmlns:p14="http://schemas.microsoft.com/office/powerpoint/2010/main" val="2094258726"/>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DIMA-Templa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AIM1_Ex1_PublicTransportation</Template>
  <TotalTime>17329</TotalTime>
  <Words>5117</Words>
  <Application>Microsoft Macintosh PowerPoint</Application>
  <PresentationFormat>On-screen Show (4:3)</PresentationFormat>
  <Paragraphs>310</Paragraphs>
  <Slides>53</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Calibri</vt:lpstr>
      <vt:lpstr>Courier</vt:lpstr>
      <vt:lpstr>Symbol</vt:lpstr>
      <vt:lpstr>Times New Roman</vt:lpstr>
      <vt:lpstr>Verdana</vt:lpstr>
      <vt:lpstr>Wingdings</vt:lpstr>
      <vt:lpstr>Arial</vt:lpstr>
      <vt:lpstr>DIMA-Template</vt:lpstr>
      <vt:lpstr>Online Machine Learning Techniques for Predicting Operator Performance</vt:lpstr>
      <vt:lpstr>Agenda</vt:lpstr>
      <vt:lpstr>Tuning a hardware-oblivious database</vt:lpstr>
      <vt:lpstr>Device Selection</vt:lpstr>
      <vt:lpstr>Algorithm Selection</vt:lpstr>
      <vt:lpstr>Algorithm Selection</vt:lpstr>
      <vt:lpstr>Learning Scenario</vt:lpstr>
      <vt:lpstr>Concept Drifts</vt:lpstr>
      <vt:lpstr>Online Regression Problem</vt:lpstr>
      <vt:lpstr>Learning Model Requirements</vt:lpstr>
      <vt:lpstr>Learning Models</vt:lpstr>
      <vt:lpstr>Parametric models</vt:lpstr>
      <vt:lpstr>MLE/MAP methods</vt:lpstr>
      <vt:lpstr>Non-parametric Models</vt:lpstr>
      <vt:lpstr>Gaussian Process Regression</vt:lpstr>
      <vt:lpstr>Kernel Regression</vt:lpstr>
      <vt:lpstr>Approach</vt:lpstr>
      <vt:lpstr>Sliding-windowed design</vt:lpstr>
      <vt:lpstr>Sliding-windowed design – state transition diagram</vt:lpstr>
      <vt:lpstr>Forgetting-based design</vt:lpstr>
      <vt:lpstr>Forgetting-based design – state transition diagram</vt:lpstr>
      <vt:lpstr>Implementation of ‘predict’ for MLE/MAP learners</vt:lpstr>
      <vt:lpstr>3-learner ensemble for estimating prediction bounds for MLE/MAP learners</vt:lpstr>
      <vt:lpstr>Implementation of ‘tune’ for GP Regression</vt:lpstr>
      <vt:lpstr>Implementation of ‘tune’ for GP Regression</vt:lpstr>
      <vt:lpstr>Implementation of ‘tune’ for Kernel Regression</vt:lpstr>
      <vt:lpstr>Evaluation</vt:lpstr>
      <vt:lpstr>Evaluation</vt:lpstr>
      <vt:lpstr>Evaluation</vt:lpstr>
      <vt:lpstr>Online Learners vs Batch Learners</vt:lpstr>
      <vt:lpstr>Window size on efficiency</vt:lpstr>
      <vt:lpstr>Window size on efficiency</vt:lpstr>
      <vt:lpstr>Window size on accuracy</vt:lpstr>
      <vt:lpstr>Window size on accuracy</vt:lpstr>
      <vt:lpstr>3-Ensemble Prediction Bounds Estimation Method Performance</vt:lpstr>
      <vt:lpstr>MAP/MLE on streams with continuous and non-discontinuous data</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Targets vs Predictions by the 5 selected online learners</vt:lpstr>
      <vt:lpstr>Conclusion</vt:lpstr>
      <vt:lpstr>Algorithm Comparison Table</vt:lpstr>
      <vt:lpstr>Future Work</vt:lpstr>
      <vt:lpstr>References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Lab exercise 1: Public Transportation</dc:title>
  <dc:creator>Kev Bot</dc:creator>
  <cp:lastModifiedBy>Microsoft Office User</cp:lastModifiedBy>
  <cp:revision>533</cp:revision>
  <cp:lastPrinted>2015-09-02T21:35:28Z</cp:lastPrinted>
  <dcterms:created xsi:type="dcterms:W3CDTF">2014-10-21T16:47:18Z</dcterms:created>
  <dcterms:modified xsi:type="dcterms:W3CDTF">2015-09-02T21:35:31Z</dcterms:modified>
</cp:coreProperties>
</file>